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7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0972800" cy="8229600"/>
  <p:notesSz cx="8229600" cy="146304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Montserrat" panose="020B0604020202020204" charset="0"/>
      <p:regular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2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332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1346836"/>
            <a:ext cx="932688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22446"/>
            <a:ext cx="82296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91336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68874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52411" y="438150"/>
            <a:ext cx="236601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381" y="438150"/>
            <a:ext cx="6960870" cy="697420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07728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16985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49987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8661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20577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47897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24904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4922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2582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37710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57947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57615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61409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44295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0249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79643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16173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89498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2317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666" y="2051688"/>
            <a:ext cx="946404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666" y="5507358"/>
            <a:ext cx="946404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22589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380" y="2190750"/>
            <a:ext cx="4663440" cy="52216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4980" y="2190750"/>
            <a:ext cx="4663440" cy="52216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80795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438152"/>
            <a:ext cx="946404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810" y="2017396"/>
            <a:ext cx="4642008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810" y="3006090"/>
            <a:ext cx="4642008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54981" y="2017396"/>
            <a:ext cx="4664869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54981" y="3006090"/>
            <a:ext cx="4664869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38273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03772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42603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548640"/>
            <a:ext cx="353901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4869" y="1184912"/>
            <a:ext cx="555498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2468880"/>
            <a:ext cx="353901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44723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548640"/>
            <a:ext cx="353901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64869" y="1184912"/>
            <a:ext cx="555498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2468880"/>
            <a:ext cx="353901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47563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380" y="438152"/>
            <a:ext cx="946404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" y="2190750"/>
            <a:ext cx="946404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380" y="7627622"/>
            <a:ext cx="246888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1/27/2026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4740" y="7627622"/>
            <a:ext cx="37033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540" y="7627622"/>
            <a:ext cx="246888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799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  <p:sldLayoutId id="2147483688" r:id="rId21"/>
    <p:sldLayoutId id="2147483689" r:id="rId22"/>
    <p:sldLayoutId id="2147483690" r:id="rId23"/>
    <p:sldLayoutId id="2147483691" r:id="rId24"/>
    <p:sldLayoutId id="2147483692" r:id="rId25"/>
    <p:sldLayoutId id="2147483693" r:id="rId26"/>
    <p:sldLayoutId id="2147483694" r:id="rId27"/>
    <p:sldLayoutId id="2147483695" r:id="rId28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41.sv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0.png"/><Relationship Id="rId11" Type="http://schemas.openxmlformats.org/officeDocument/2006/relationships/image" Target="../media/image44.svg"/><Relationship Id="rId5" Type="http://schemas.openxmlformats.org/officeDocument/2006/relationships/image" Target="../media/image31.svg"/><Relationship Id="rId10" Type="http://schemas.openxmlformats.org/officeDocument/2006/relationships/image" Target="../media/image35.svg"/><Relationship Id="rId4" Type="http://schemas.openxmlformats.org/officeDocument/2006/relationships/image" Target="../media/image6.png"/><Relationship Id="rId9" Type="http://schemas.openxmlformats.org/officeDocument/2006/relationships/image" Target="../media/image4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6.png"/><Relationship Id="rId7" Type="http://schemas.openxmlformats.org/officeDocument/2006/relationships/image" Target="../media/image56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5.svg"/><Relationship Id="rId5" Type="http://schemas.openxmlformats.org/officeDocument/2006/relationships/image" Target="../media/image54.svg"/><Relationship Id="rId4" Type="http://schemas.openxmlformats.org/officeDocument/2006/relationships/image" Target="../media/image5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9.png"/><Relationship Id="rId7" Type="http://schemas.openxmlformats.org/officeDocument/2006/relationships/image" Target="../media/image62.sv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60.svg"/><Relationship Id="rId10" Type="http://schemas.openxmlformats.org/officeDocument/2006/relationships/image" Target="../media/image65.png"/><Relationship Id="rId4" Type="http://schemas.openxmlformats.org/officeDocument/2006/relationships/image" Target="../media/image6.png"/><Relationship Id="rId9" Type="http://schemas.openxmlformats.org/officeDocument/2006/relationships/image" Target="../media/image6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8.png"/><Relationship Id="rId7" Type="http://schemas.openxmlformats.org/officeDocument/2006/relationships/image" Target="../media/image71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70.svg"/><Relationship Id="rId5" Type="http://schemas.openxmlformats.org/officeDocument/2006/relationships/image" Target="../media/image6.png"/><Relationship Id="rId4" Type="http://schemas.openxmlformats.org/officeDocument/2006/relationships/image" Target="../media/image69.png"/><Relationship Id="rId9" Type="http://schemas.openxmlformats.org/officeDocument/2006/relationships/image" Target="../media/image7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sv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6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0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6.png"/><Relationship Id="rId9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8732" y="1974086"/>
            <a:ext cx="6251317" cy="534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200"/>
              </a:lnSpc>
            </a:pPr>
            <a:r>
              <a:rPr lang="en-US" sz="3338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COMPUTER ENGINEERING EDUCATION</a:t>
            </a:r>
            <a:endParaRPr lang="en-US" sz="3338" dirty="0"/>
          </a:p>
        </p:txBody>
      </p:sp>
      <p:sp>
        <p:nvSpPr>
          <p:cNvPr id="3" name="Text 1"/>
          <p:cNvSpPr/>
          <p:nvPr/>
        </p:nvSpPr>
        <p:spPr>
          <a:xfrm>
            <a:off x="568732" y="2752309"/>
            <a:ext cx="8763239" cy="737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775"/>
              </a:lnSpc>
            </a:pPr>
            <a:r>
              <a:rPr lang="en-US" sz="48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PROMPT ENGINEERING: ZERO TO HERO</a:t>
            </a:r>
            <a:endParaRPr lang="en-US" sz="4800" dirty="0"/>
          </a:p>
        </p:txBody>
      </p:sp>
      <p:sp>
        <p:nvSpPr>
          <p:cNvPr id="4" name="Text 2"/>
          <p:cNvSpPr/>
          <p:nvPr/>
        </p:nvSpPr>
        <p:spPr>
          <a:xfrm>
            <a:off x="568732" y="3733681"/>
            <a:ext cx="9835337" cy="325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575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Master the Art of Talking to AI</a:t>
            </a:r>
            <a:endParaRPr lang="en-US" sz="1575" dirty="0"/>
          </a:p>
        </p:txBody>
      </p:sp>
      <p:sp>
        <p:nvSpPr>
          <p:cNvPr id="5" name="Text 3"/>
          <p:cNvSpPr/>
          <p:nvPr/>
        </p:nvSpPr>
        <p:spPr>
          <a:xfrm>
            <a:off x="568732" y="4403944"/>
            <a:ext cx="2138035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FOR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568732" y="4833550"/>
            <a:ext cx="4719429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25"/>
              </a:lnSpc>
            </a:pPr>
            <a:r>
              <a:rPr lang="en-US" sz="1275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Class 11 Computer Engineering Students</a:t>
            </a:r>
            <a:endParaRPr lang="en-US" sz="1275" dirty="0"/>
          </a:p>
        </p:txBody>
      </p:sp>
      <p:sp>
        <p:nvSpPr>
          <p:cNvPr id="7" name="Text 5"/>
          <p:cNvSpPr/>
          <p:nvPr/>
        </p:nvSpPr>
        <p:spPr>
          <a:xfrm>
            <a:off x="5690356" y="4403945"/>
            <a:ext cx="2138035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LEVEL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5690354" y="4833550"/>
            <a:ext cx="4719429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25"/>
              </a:lnSpc>
            </a:pPr>
            <a:r>
              <a:rPr lang="en-US" sz="1275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Beginner Friendly, No Prior AI Knowledge Needed</a:t>
            </a:r>
            <a:endParaRPr lang="en-US" sz="1275" dirty="0"/>
          </a:p>
        </p:txBody>
      </p:sp>
      <p:sp>
        <p:nvSpPr>
          <p:cNvPr id="9" name="Text 7"/>
          <p:cNvSpPr/>
          <p:nvPr/>
        </p:nvSpPr>
        <p:spPr>
          <a:xfrm>
            <a:off x="568732" y="5422553"/>
            <a:ext cx="9835337" cy="325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575" dirty="0">
                <a:solidFill>
                  <a:srgbClr val="75BA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Learn</a:t>
            </a:r>
            <a:r>
              <a:rPr lang="en-US" sz="1575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• </a:t>
            </a:r>
            <a:r>
              <a:rPr lang="en-US" sz="1575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Practice</a:t>
            </a:r>
            <a:r>
              <a:rPr lang="en-US" sz="1575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• </a:t>
            </a:r>
            <a:r>
              <a:rPr lang="en-US" sz="1575" dirty="0">
                <a:solidFill>
                  <a:srgbClr val="063E5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Master</a:t>
            </a:r>
            <a:endParaRPr lang="en-US" sz="1575" dirty="0"/>
          </a:p>
        </p:txBody>
      </p:sp>
      <p:sp>
        <p:nvSpPr>
          <p:cNvPr id="10" name="Text 8"/>
          <p:cNvSpPr/>
          <p:nvPr/>
        </p:nvSpPr>
        <p:spPr>
          <a:xfrm>
            <a:off x="568732" y="5930384"/>
            <a:ext cx="9835337" cy="325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575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Your Journey Starts Here</a:t>
            </a:r>
            <a:endParaRPr lang="en-US" sz="157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260" y="1028700"/>
            <a:ext cx="4320540" cy="61722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68732" y="1737807"/>
            <a:ext cx="1587788" cy="209491"/>
          </a:xfrm>
          <a:prstGeom prst="roundRect">
            <a:avLst>
              <a:gd name="adj" fmla="val 69811"/>
            </a:avLst>
          </a:prstGeom>
          <a:solidFill>
            <a:srgbClr val="D4E9F7"/>
          </a:solidFill>
          <a:ln/>
        </p:spPr>
      </p:sp>
      <p:sp>
        <p:nvSpPr>
          <p:cNvPr id="4" name="Text 1"/>
          <p:cNvSpPr/>
          <p:nvPr/>
        </p:nvSpPr>
        <p:spPr>
          <a:xfrm>
            <a:off x="641777" y="1774329"/>
            <a:ext cx="1441698" cy="136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50"/>
              </a:lnSpc>
            </a:pPr>
            <a:r>
              <a:rPr lang="en-US" sz="7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R-O-C-K TECHNIQUE - PART 1</a:t>
            </a:r>
            <a:endParaRPr lang="en-US" sz="750" dirty="0"/>
          </a:p>
        </p:txBody>
      </p:sp>
      <p:sp>
        <p:nvSpPr>
          <p:cNvPr id="5" name="Text 2"/>
          <p:cNvSpPr/>
          <p:nvPr/>
        </p:nvSpPr>
        <p:spPr>
          <a:xfrm>
            <a:off x="568732" y="1983820"/>
            <a:ext cx="3256389" cy="400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50"/>
              </a:lnSpc>
            </a:pPr>
            <a:r>
              <a:rPr lang="en-US" sz="2513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 &amp; O: Role &amp; Objective</a:t>
            </a:r>
            <a:endParaRPr lang="en-US" sz="2513" dirty="0"/>
          </a:p>
        </p:txBody>
      </p:sp>
      <p:sp>
        <p:nvSpPr>
          <p:cNvPr id="6" name="Text 3"/>
          <p:cNvSpPr/>
          <p:nvPr/>
        </p:nvSpPr>
        <p:spPr>
          <a:xfrm>
            <a:off x="568732" y="2421286"/>
            <a:ext cx="3277642" cy="240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5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Building the foundation of your prompt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568732" y="2890183"/>
            <a:ext cx="2711589" cy="80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300"/>
              </a:lnSpc>
            </a:pPr>
            <a:r>
              <a:rPr lang="en-US" sz="5025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</a:t>
            </a:r>
            <a:endParaRPr lang="en-US" sz="5025" dirty="0"/>
          </a:p>
        </p:txBody>
      </p:sp>
      <p:sp>
        <p:nvSpPr>
          <p:cNvPr id="8" name="Text 5"/>
          <p:cNvSpPr/>
          <p:nvPr/>
        </p:nvSpPr>
        <p:spPr>
          <a:xfrm>
            <a:off x="568732" y="3783241"/>
            <a:ext cx="1603504" cy="200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75"/>
              </a:lnSpc>
            </a:pPr>
            <a:r>
              <a:rPr lang="en-US" sz="1238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Role</a:t>
            </a:r>
            <a:endParaRPr lang="en-US" sz="1238" dirty="0"/>
          </a:p>
        </p:txBody>
      </p:sp>
      <p:sp>
        <p:nvSpPr>
          <p:cNvPr id="9" name="Text 6"/>
          <p:cNvSpPr/>
          <p:nvPr/>
        </p:nvSpPr>
        <p:spPr>
          <a:xfrm>
            <a:off x="568732" y="4075063"/>
            <a:ext cx="2711589" cy="170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13"/>
              </a:lnSpc>
            </a:pPr>
            <a:r>
              <a:rPr lang="en-US" sz="938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Who should AI act as?</a:t>
            </a:r>
            <a:endParaRPr lang="en-US" sz="938" dirty="0"/>
          </a:p>
        </p:txBody>
      </p:sp>
      <p:sp>
        <p:nvSpPr>
          <p:cNvPr id="10" name="Text 7"/>
          <p:cNvSpPr/>
          <p:nvPr/>
        </p:nvSpPr>
        <p:spPr>
          <a:xfrm>
            <a:off x="568732" y="4327952"/>
            <a:ext cx="2711589" cy="511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13"/>
              </a:lnSpc>
            </a:pPr>
            <a:r>
              <a:rPr lang="en-US" sz="93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Assign a specific personality, profession, or persona to guide the AI's tone, style, and the depth of its expertise in its response.</a:t>
            </a:r>
            <a:endParaRPr lang="en-US" sz="938" dirty="0"/>
          </a:p>
        </p:txBody>
      </p:sp>
      <p:sp>
        <p:nvSpPr>
          <p:cNvPr id="11" name="Shape 8"/>
          <p:cNvSpPr/>
          <p:nvPr/>
        </p:nvSpPr>
        <p:spPr>
          <a:xfrm>
            <a:off x="568732" y="4942671"/>
            <a:ext cx="2711589" cy="1068705"/>
          </a:xfrm>
          <a:prstGeom prst="roundRect">
            <a:avLst>
              <a:gd name="adj" fmla="val 17106"/>
            </a:avLst>
          </a:prstGeom>
          <a:solidFill>
            <a:srgbClr val="BEDFF3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33" y="5084208"/>
            <a:ext cx="200382" cy="160288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1012716" y="5064473"/>
            <a:ext cx="1603504" cy="200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75"/>
              </a:lnSpc>
            </a:pPr>
            <a:r>
              <a:rPr lang="en-US" sz="1238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EXAMPLE:</a:t>
            </a:r>
            <a:endParaRPr lang="en-US" sz="1238" dirty="0"/>
          </a:p>
        </p:txBody>
      </p:sp>
      <p:sp>
        <p:nvSpPr>
          <p:cNvPr id="14" name="Text 10"/>
          <p:cNvSpPr/>
          <p:nvPr/>
        </p:nvSpPr>
        <p:spPr>
          <a:xfrm>
            <a:off x="1012716" y="5356295"/>
            <a:ext cx="2145804" cy="511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13"/>
              </a:lnSpc>
            </a:pPr>
            <a:r>
              <a:rPr lang="en-US" sz="938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"Act as a teacher." This helps AI explain complex topics in simple language for students.</a:t>
            </a:r>
            <a:endParaRPr lang="en-US" sz="938" dirty="0"/>
          </a:p>
        </p:txBody>
      </p:sp>
      <p:sp>
        <p:nvSpPr>
          <p:cNvPr id="15" name="Text 11"/>
          <p:cNvSpPr/>
          <p:nvPr/>
        </p:nvSpPr>
        <p:spPr>
          <a:xfrm>
            <a:off x="3583394" y="2890185"/>
            <a:ext cx="2711589" cy="80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300"/>
              </a:lnSpc>
            </a:pPr>
            <a:r>
              <a:rPr lang="en-US" sz="5025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</a:t>
            </a:r>
            <a:endParaRPr lang="en-US" sz="5025" dirty="0"/>
          </a:p>
        </p:txBody>
      </p:sp>
      <p:sp>
        <p:nvSpPr>
          <p:cNvPr id="16" name="Text 12"/>
          <p:cNvSpPr/>
          <p:nvPr/>
        </p:nvSpPr>
        <p:spPr>
          <a:xfrm>
            <a:off x="3583396" y="3783243"/>
            <a:ext cx="1603504" cy="200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75"/>
              </a:lnSpc>
            </a:pPr>
            <a:r>
              <a:rPr lang="en-US" sz="1238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Objective</a:t>
            </a:r>
            <a:endParaRPr lang="en-US" sz="1238" dirty="0"/>
          </a:p>
        </p:txBody>
      </p:sp>
      <p:sp>
        <p:nvSpPr>
          <p:cNvPr id="17" name="Text 13"/>
          <p:cNvSpPr/>
          <p:nvPr/>
        </p:nvSpPr>
        <p:spPr>
          <a:xfrm>
            <a:off x="3583394" y="4075063"/>
            <a:ext cx="2711589" cy="170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13"/>
              </a:lnSpc>
            </a:pPr>
            <a:r>
              <a:rPr lang="en-US" sz="938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 do you want?</a:t>
            </a:r>
            <a:endParaRPr lang="en-US" sz="938" dirty="0"/>
          </a:p>
        </p:txBody>
      </p:sp>
      <p:sp>
        <p:nvSpPr>
          <p:cNvPr id="18" name="Text 14"/>
          <p:cNvSpPr/>
          <p:nvPr/>
        </p:nvSpPr>
        <p:spPr>
          <a:xfrm>
            <a:off x="3583394" y="4327953"/>
            <a:ext cx="2711589" cy="511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13"/>
              </a:lnSpc>
            </a:pPr>
            <a:r>
              <a:rPr lang="en-US" sz="93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Clearly state the main task, question, or the desired output you expect from the AI's response.</a:t>
            </a:r>
            <a:endParaRPr lang="en-US" sz="938" dirty="0"/>
          </a:p>
        </p:txBody>
      </p:sp>
      <p:sp>
        <p:nvSpPr>
          <p:cNvPr id="19" name="Shape 15"/>
          <p:cNvSpPr/>
          <p:nvPr/>
        </p:nvSpPr>
        <p:spPr>
          <a:xfrm>
            <a:off x="3583394" y="4942671"/>
            <a:ext cx="2711589" cy="898059"/>
          </a:xfrm>
          <a:prstGeom prst="roundRect">
            <a:avLst>
              <a:gd name="adj" fmla="val 20356"/>
            </a:avLst>
          </a:prstGeom>
          <a:solidFill>
            <a:srgbClr val="BEDFF3"/>
          </a:solidFill>
          <a:ln/>
        </p:spPr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195" y="5084209"/>
            <a:ext cx="200382" cy="160288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4027380" y="5064475"/>
            <a:ext cx="1603504" cy="200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75"/>
              </a:lnSpc>
            </a:pPr>
            <a:r>
              <a:rPr lang="en-US" sz="1238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EXAMPLE:</a:t>
            </a:r>
            <a:endParaRPr lang="en-US" sz="1238" dirty="0"/>
          </a:p>
        </p:txBody>
      </p:sp>
      <p:sp>
        <p:nvSpPr>
          <p:cNvPr id="22" name="Text 17"/>
          <p:cNvSpPr/>
          <p:nvPr/>
        </p:nvSpPr>
        <p:spPr>
          <a:xfrm>
            <a:off x="4027379" y="5356296"/>
            <a:ext cx="2145804" cy="341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13"/>
              </a:lnSpc>
            </a:pPr>
            <a:r>
              <a:rPr lang="en-US" sz="938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"Explain Python loops." This clearly asks for a specific topic or action.</a:t>
            </a:r>
            <a:endParaRPr lang="en-US" sz="938" dirty="0"/>
          </a:p>
        </p:txBody>
      </p:sp>
      <p:sp>
        <p:nvSpPr>
          <p:cNvPr id="23" name="Text 18"/>
          <p:cNvSpPr/>
          <p:nvPr/>
        </p:nvSpPr>
        <p:spPr>
          <a:xfrm>
            <a:off x="568732" y="6251228"/>
            <a:ext cx="4998214" cy="240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500" b="1" dirty="0">
                <a:solidFill>
                  <a:srgbClr val="75BA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Quick Tip:</a:t>
            </a:r>
            <a:r>
              <a:rPr lang="en-US" sz="15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Start every prompt with R + O for clearer results!</a:t>
            </a:r>
            <a:endParaRPr lang="en-US" sz="15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0"/>
            <a:ext cx="4320540" cy="61722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683532" y="1567162"/>
            <a:ext cx="1607969" cy="209491"/>
          </a:xfrm>
          <a:prstGeom prst="roundRect">
            <a:avLst>
              <a:gd name="adj" fmla="val 69811"/>
            </a:avLst>
          </a:prstGeom>
          <a:solidFill>
            <a:srgbClr val="D4E9F7"/>
          </a:solidFill>
          <a:ln/>
        </p:spPr>
      </p:sp>
      <p:sp>
        <p:nvSpPr>
          <p:cNvPr id="4" name="Text 1"/>
          <p:cNvSpPr/>
          <p:nvPr/>
        </p:nvSpPr>
        <p:spPr>
          <a:xfrm>
            <a:off x="4756577" y="1603682"/>
            <a:ext cx="1461879" cy="136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50"/>
              </a:lnSpc>
            </a:pPr>
            <a:r>
              <a:rPr lang="en-US" sz="7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R-O-C-K TECHNIQUE - PART 2</a:t>
            </a:r>
            <a:endParaRPr lang="en-US" sz="750" dirty="0"/>
          </a:p>
        </p:txBody>
      </p:sp>
      <p:sp>
        <p:nvSpPr>
          <p:cNvPr id="5" name="Text 2"/>
          <p:cNvSpPr/>
          <p:nvPr/>
        </p:nvSpPr>
        <p:spPr>
          <a:xfrm>
            <a:off x="4683532" y="1813175"/>
            <a:ext cx="4076670" cy="400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50"/>
              </a:lnSpc>
            </a:pPr>
            <a:r>
              <a:rPr lang="en-US" sz="2513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 &amp; K: Context &amp; Constraints</a:t>
            </a:r>
            <a:endParaRPr lang="en-US" sz="2513" dirty="0"/>
          </a:p>
        </p:txBody>
      </p:sp>
      <p:sp>
        <p:nvSpPr>
          <p:cNvPr id="6" name="Text 3"/>
          <p:cNvSpPr/>
          <p:nvPr/>
        </p:nvSpPr>
        <p:spPr>
          <a:xfrm>
            <a:off x="4683534" y="2250640"/>
            <a:ext cx="4806940" cy="240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5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Adding detail and setting boundaries for your AI prompts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4683532" y="2719538"/>
            <a:ext cx="2711589" cy="80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300"/>
              </a:lnSpc>
            </a:pPr>
            <a:r>
              <a:rPr lang="en-US" sz="5025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</a:t>
            </a:r>
            <a:endParaRPr lang="en-US" sz="5025" dirty="0"/>
          </a:p>
        </p:txBody>
      </p:sp>
      <p:sp>
        <p:nvSpPr>
          <p:cNvPr id="8" name="Text 5"/>
          <p:cNvSpPr/>
          <p:nvPr/>
        </p:nvSpPr>
        <p:spPr>
          <a:xfrm>
            <a:off x="4683534" y="3612597"/>
            <a:ext cx="1603504" cy="200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75"/>
              </a:lnSpc>
            </a:pPr>
            <a:r>
              <a:rPr lang="en-US" sz="1238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Context</a:t>
            </a:r>
            <a:endParaRPr lang="en-US" sz="1238" dirty="0"/>
          </a:p>
        </p:txBody>
      </p:sp>
      <p:sp>
        <p:nvSpPr>
          <p:cNvPr id="9" name="Text 6"/>
          <p:cNvSpPr/>
          <p:nvPr/>
        </p:nvSpPr>
        <p:spPr>
          <a:xfrm>
            <a:off x="4683532" y="3904417"/>
            <a:ext cx="2711589" cy="170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13"/>
              </a:lnSpc>
            </a:pPr>
            <a:r>
              <a:rPr lang="en-US" sz="938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 background info is relevant?</a:t>
            </a:r>
            <a:endParaRPr lang="en-US" sz="938" dirty="0"/>
          </a:p>
        </p:txBody>
      </p:sp>
      <p:sp>
        <p:nvSpPr>
          <p:cNvPr id="10" name="Text 7"/>
          <p:cNvSpPr/>
          <p:nvPr/>
        </p:nvSpPr>
        <p:spPr>
          <a:xfrm>
            <a:off x="4683532" y="4157305"/>
            <a:ext cx="2711589" cy="6825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13"/>
              </a:lnSpc>
            </a:pPr>
            <a:r>
              <a:rPr lang="en-US" sz="93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 any necessary background details or information that helps the AI understand the situation, topic, or specific problem you're addressing.</a:t>
            </a:r>
            <a:endParaRPr lang="en-US" sz="938" dirty="0"/>
          </a:p>
        </p:txBody>
      </p:sp>
      <p:sp>
        <p:nvSpPr>
          <p:cNvPr id="11" name="Shape 8"/>
          <p:cNvSpPr/>
          <p:nvPr/>
        </p:nvSpPr>
        <p:spPr>
          <a:xfrm>
            <a:off x="4683532" y="4942671"/>
            <a:ext cx="2711589" cy="1239351"/>
          </a:xfrm>
          <a:prstGeom prst="roundRect">
            <a:avLst>
              <a:gd name="adj" fmla="val 14750"/>
            </a:avLst>
          </a:prstGeom>
          <a:solidFill>
            <a:srgbClr val="BEDFF3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333" y="5084209"/>
            <a:ext cx="200382" cy="160288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127518" y="5064475"/>
            <a:ext cx="1603504" cy="200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75"/>
              </a:lnSpc>
            </a:pPr>
            <a:r>
              <a:rPr lang="en-US" sz="1238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EXAMPLE:</a:t>
            </a:r>
            <a:endParaRPr lang="en-US" sz="1238" dirty="0"/>
          </a:p>
        </p:txBody>
      </p:sp>
      <p:sp>
        <p:nvSpPr>
          <p:cNvPr id="14" name="Text 10"/>
          <p:cNvSpPr/>
          <p:nvPr/>
        </p:nvSpPr>
        <p:spPr>
          <a:xfrm>
            <a:off x="5127516" y="5356294"/>
            <a:ext cx="2145804" cy="6825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13"/>
              </a:lnSpc>
            </a:pPr>
            <a:r>
              <a:rPr lang="en-US" sz="938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"For Class 11 students, who are learning the basics." This guides the AI on the audience's knowledge level.</a:t>
            </a:r>
            <a:endParaRPr lang="en-US" sz="938" dirty="0"/>
          </a:p>
        </p:txBody>
      </p:sp>
      <p:sp>
        <p:nvSpPr>
          <p:cNvPr id="15" name="Text 11"/>
          <p:cNvSpPr/>
          <p:nvPr/>
        </p:nvSpPr>
        <p:spPr>
          <a:xfrm>
            <a:off x="7698194" y="2719538"/>
            <a:ext cx="2711589" cy="80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300"/>
              </a:lnSpc>
            </a:pPr>
            <a:r>
              <a:rPr lang="en-US" sz="5025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</a:t>
            </a:r>
            <a:endParaRPr lang="en-US" sz="5025" dirty="0"/>
          </a:p>
        </p:txBody>
      </p:sp>
      <p:sp>
        <p:nvSpPr>
          <p:cNvPr id="16" name="Text 12"/>
          <p:cNvSpPr/>
          <p:nvPr/>
        </p:nvSpPr>
        <p:spPr>
          <a:xfrm>
            <a:off x="7698196" y="3612597"/>
            <a:ext cx="1603504" cy="200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75"/>
              </a:lnSpc>
            </a:pPr>
            <a:r>
              <a:rPr lang="en-US" sz="1238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Constraints</a:t>
            </a:r>
            <a:endParaRPr lang="en-US" sz="1238" dirty="0"/>
          </a:p>
        </p:txBody>
      </p:sp>
      <p:sp>
        <p:nvSpPr>
          <p:cNvPr id="17" name="Text 13"/>
          <p:cNvSpPr/>
          <p:nvPr/>
        </p:nvSpPr>
        <p:spPr>
          <a:xfrm>
            <a:off x="7698194" y="3904417"/>
            <a:ext cx="2711589" cy="170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13"/>
              </a:lnSpc>
            </a:pPr>
            <a:r>
              <a:rPr lang="en-US" sz="938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 rules or limits apply?</a:t>
            </a:r>
            <a:endParaRPr lang="en-US" sz="938" dirty="0"/>
          </a:p>
        </p:txBody>
      </p:sp>
      <p:sp>
        <p:nvSpPr>
          <p:cNvPr id="18" name="Text 14"/>
          <p:cNvSpPr/>
          <p:nvPr/>
        </p:nvSpPr>
        <p:spPr>
          <a:xfrm>
            <a:off x="7698194" y="4157307"/>
            <a:ext cx="2711589" cy="511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13"/>
              </a:lnSpc>
            </a:pPr>
            <a:r>
              <a:rPr lang="en-US" sz="93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Specify any rules, limitations, or format requirements for the AI's response, such as length, tone, style, or specific output format.</a:t>
            </a:r>
            <a:endParaRPr lang="en-US" sz="938" dirty="0"/>
          </a:p>
        </p:txBody>
      </p:sp>
      <p:sp>
        <p:nvSpPr>
          <p:cNvPr id="19" name="Shape 15"/>
          <p:cNvSpPr/>
          <p:nvPr/>
        </p:nvSpPr>
        <p:spPr>
          <a:xfrm>
            <a:off x="7698194" y="4772025"/>
            <a:ext cx="2711589" cy="1239351"/>
          </a:xfrm>
          <a:prstGeom prst="roundRect">
            <a:avLst>
              <a:gd name="adj" fmla="val 14750"/>
            </a:avLst>
          </a:prstGeom>
          <a:solidFill>
            <a:srgbClr val="BEDFF3"/>
          </a:solidFill>
          <a:ln/>
        </p:spPr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995" y="4913562"/>
            <a:ext cx="200382" cy="160288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8142180" y="4893828"/>
            <a:ext cx="1603504" cy="200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75"/>
              </a:lnSpc>
            </a:pPr>
            <a:r>
              <a:rPr lang="en-US" sz="1238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EXAMPLE:</a:t>
            </a:r>
            <a:endParaRPr lang="en-US" sz="1238" dirty="0"/>
          </a:p>
        </p:txBody>
      </p:sp>
      <p:sp>
        <p:nvSpPr>
          <p:cNvPr id="22" name="Text 17"/>
          <p:cNvSpPr/>
          <p:nvPr/>
        </p:nvSpPr>
        <p:spPr>
          <a:xfrm>
            <a:off x="8142179" y="5185648"/>
            <a:ext cx="2145804" cy="6825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13"/>
              </a:lnSpc>
            </a:pPr>
            <a:r>
              <a:rPr lang="en-US" sz="938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"Keep it simple, explain in 100 words, and use bullet points." This ensures the AI meets specific requirements.</a:t>
            </a:r>
            <a:endParaRPr lang="en-US" sz="938" dirty="0"/>
          </a:p>
        </p:txBody>
      </p:sp>
      <p:sp>
        <p:nvSpPr>
          <p:cNvPr id="23" name="Text 18"/>
          <p:cNvSpPr/>
          <p:nvPr/>
        </p:nvSpPr>
        <p:spPr>
          <a:xfrm>
            <a:off x="4683534" y="6421876"/>
            <a:ext cx="5600254" cy="240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500" b="1" dirty="0">
                <a:solidFill>
                  <a:srgbClr val="75BA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Quick Tip:</a:t>
            </a:r>
            <a:r>
              <a:rPr lang="en-US" sz="15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C &amp; K refine your AI's response for precision and clarity!</a:t>
            </a:r>
            <a:endParaRPr lang="en-US" sz="15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260" y="1028700"/>
            <a:ext cx="4320540" cy="61722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68732" y="1542604"/>
            <a:ext cx="1403837" cy="209491"/>
          </a:xfrm>
          <a:prstGeom prst="roundRect">
            <a:avLst>
              <a:gd name="adj" fmla="val 69811"/>
            </a:avLst>
          </a:prstGeom>
          <a:solidFill>
            <a:srgbClr val="D4E9F7"/>
          </a:solidFill>
          <a:ln/>
        </p:spPr>
      </p:sp>
      <p:sp>
        <p:nvSpPr>
          <p:cNvPr id="4" name="Text 1"/>
          <p:cNvSpPr/>
          <p:nvPr/>
        </p:nvSpPr>
        <p:spPr>
          <a:xfrm>
            <a:off x="641777" y="1579126"/>
            <a:ext cx="1257746" cy="136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50"/>
              </a:lnSpc>
            </a:pPr>
            <a:r>
              <a:rPr lang="en-US" sz="7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R-O-C-K TECHNIQUE</a:t>
            </a:r>
            <a:endParaRPr lang="en-US" sz="750" dirty="0"/>
          </a:p>
        </p:txBody>
      </p:sp>
      <p:sp>
        <p:nvSpPr>
          <p:cNvPr id="5" name="Text 2"/>
          <p:cNvSpPr/>
          <p:nvPr/>
        </p:nvSpPr>
        <p:spPr>
          <a:xfrm>
            <a:off x="568732" y="1788617"/>
            <a:ext cx="5720537" cy="8018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50"/>
              </a:lnSpc>
            </a:pPr>
            <a:r>
              <a:rPr lang="en-US" sz="2513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Step-by-Step: How to Write a Good Prompt</a:t>
            </a:r>
            <a:endParaRPr lang="en-US" sz="2513" dirty="0"/>
          </a:p>
        </p:txBody>
      </p:sp>
      <p:sp>
        <p:nvSpPr>
          <p:cNvPr id="6" name="Text 3"/>
          <p:cNvSpPr/>
          <p:nvPr/>
        </p:nvSpPr>
        <p:spPr>
          <a:xfrm>
            <a:off x="568732" y="2627026"/>
            <a:ext cx="4532888" cy="240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5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Follow these 5 simple steps to craft amazing prompts</a:t>
            </a:r>
            <a:endParaRPr lang="en-US" sz="15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732" y="3056275"/>
            <a:ext cx="121801" cy="121801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732" y="3194507"/>
            <a:ext cx="2814548" cy="1714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8732" y="3289698"/>
            <a:ext cx="1603504" cy="200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75"/>
              </a:lnSpc>
            </a:pPr>
            <a:r>
              <a:rPr lang="en-US" sz="1238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Decide Your Goal</a:t>
            </a:r>
            <a:endParaRPr lang="en-US" sz="1238" dirty="0"/>
          </a:p>
        </p:txBody>
      </p:sp>
      <p:sp>
        <p:nvSpPr>
          <p:cNvPr id="10" name="Text 5"/>
          <p:cNvSpPr/>
          <p:nvPr/>
        </p:nvSpPr>
        <p:spPr>
          <a:xfrm>
            <a:off x="568732" y="3544997"/>
            <a:ext cx="2814548" cy="341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13"/>
              </a:lnSpc>
            </a:pPr>
            <a:r>
              <a:rPr lang="en-US" sz="93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Clearly define what you want the AI to achieve or produce.</a:t>
            </a:r>
            <a:endParaRPr lang="en-US" sz="938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74633" y="3056277"/>
            <a:ext cx="121801" cy="121801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4631" y="3194507"/>
            <a:ext cx="2814638" cy="17145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3474633" y="3289699"/>
            <a:ext cx="1603504" cy="200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75"/>
              </a:lnSpc>
            </a:pPr>
            <a:r>
              <a:rPr lang="en-US" sz="1238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Choose a Role</a:t>
            </a:r>
            <a:endParaRPr lang="en-US" sz="1238" dirty="0"/>
          </a:p>
        </p:txBody>
      </p:sp>
      <p:sp>
        <p:nvSpPr>
          <p:cNvPr id="14" name="Text 7"/>
          <p:cNvSpPr/>
          <p:nvPr/>
        </p:nvSpPr>
        <p:spPr>
          <a:xfrm>
            <a:off x="3474631" y="3544998"/>
            <a:ext cx="2814638" cy="511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13"/>
              </a:lnSpc>
            </a:pPr>
            <a:r>
              <a:rPr lang="en-US" sz="93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Assign a specific persona or character for the AI to adopt, influencing its tone and response style.</a:t>
            </a:r>
            <a:endParaRPr lang="en-US" sz="938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8732" y="4267052"/>
            <a:ext cx="121801" cy="121801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732" y="4417427"/>
            <a:ext cx="2814548" cy="17145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568732" y="4524763"/>
            <a:ext cx="1603504" cy="200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75"/>
              </a:lnSpc>
            </a:pPr>
            <a:r>
              <a:rPr lang="en-US" sz="1238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Add Context</a:t>
            </a:r>
            <a:endParaRPr lang="en-US" sz="1238" dirty="0"/>
          </a:p>
        </p:txBody>
      </p:sp>
      <p:sp>
        <p:nvSpPr>
          <p:cNvPr id="18" name="Text 9"/>
          <p:cNvSpPr/>
          <p:nvPr/>
        </p:nvSpPr>
        <p:spPr>
          <a:xfrm>
            <a:off x="568732" y="4780062"/>
            <a:ext cx="2814548" cy="511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13"/>
              </a:lnSpc>
            </a:pPr>
            <a:r>
              <a:rPr lang="en-US" sz="93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 relevant background information or details to help the AI understand the situation better.</a:t>
            </a:r>
            <a:endParaRPr lang="en-US" sz="938" dirty="0"/>
          </a:p>
        </p:txBody>
      </p:sp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74633" y="4267053"/>
            <a:ext cx="121801" cy="121801"/>
          </a:xfrm>
          <a:prstGeom prst="rect">
            <a:avLst/>
          </a:prstGeom>
        </p:spPr>
      </p:pic>
      <p:pic>
        <p:nvPicPr>
          <p:cNvPr id="2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4631" y="4417427"/>
            <a:ext cx="2814638" cy="17145"/>
          </a:xfrm>
          <a:prstGeom prst="rect">
            <a:avLst/>
          </a:prstGeom>
        </p:spPr>
      </p:pic>
      <p:sp>
        <p:nvSpPr>
          <p:cNvPr id="21" name="Text 10"/>
          <p:cNvSpPr/>
          <p:nvPr/>
        </p:nvSpPr>
        <p:spPr>
          <a:xfrm>
            <a:off x="3474633" y="4524764"/>
            <a:ext cx="1603504" cy="200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75"/>
              </a:lnSpc>
            </a:pPr>
            <a:r>
              <a:rPr lang="en-US" sz="1238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Add Constraints</a:t>
            </a:r>
            <a:endParaRPr lang="en-US" sz="1238" dirty="0"/>
          </a:p>
        </p:txBody>
      </p:sp>
      <p:sp>
        <p:nvSpPr>
          <p:cNvPr id="22" name="Text 11"/>
          <p:cNvSpPr/>
          <p:nvPr/>
        </p:nvSpPr>
        <p:spPr>
          <a:xfrm>
            <a:off x="3474631" y="4780064"/>
            <a:ext cx="2814638" cy="511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13"/>
              </a:lnSpc>
            </a:pPr>
            <a:r>
              <a:rPr lang="en-US" sz="93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Specify any rules, limitations, or format requirements for the AI's output, such as length or style.</a:t>
            </a:r>
            <a:endParaRPr lang="en-US" sz="938" dirty="0"/>
          </a:p>
        </p:txBody>
      </p:sp>
      <p:pic>
        <p:nvPicPr>
          <p:cNvPr id="23" name="Image 9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8732" y="5477828"/>
            <a:ext cx="121801" cy="121801"/>
          </a:xfrm>
          <a:prstGeom prst="rect">
            <a:avLst/>
          </a:prstGeom>
        </p:spPr>
      </p:pic>
      <p:pic>
        <p:nvPicPr>
          <p:cNvPr id="24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8732" y="5640348"/>
            <a:ext cx="5720537" cy="17145"/>
          </a:xfrm>
          <a:prstGeom prst="rect">
            <a:avLst/>
          </a:prstGeom>
        </p:spPr>
      </p:pic>
      <p:sp>
        <p:nvSpPr>
          <p:cNvPr id="25" name="Text 12"/>
          <p:cNvSpPr/>
          <p:nvPr/>
        </p:nvSpPr>
        <p:spPr>
          <a:xfrm>
            <a:off x="568732" y="5759827"/>
            <a:ext cx="1603504" cy="200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75"/>
              </a:lnSpc>
            </a:pPr>
            <a:r>
              <a:rPr lang="en-US" sz="1238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Improve and Test</a:t>
            </a:r>
            <a:endParaRPr lang="en-US" sz="1238" dirty="0"/>
          </a:p>
        </p:txBody>
      </p:sp>
      <p:sp>
        <p:nvSpPr>
          <p:cNvPr id="26" name="Text 13"/>
          <p:cNvSpPr/>
          <p:nvPr/>
        </p:nvSpPr>
        <p:spPr>
          <a:xfrm>
            <a:off x="568732" y="6015127"/>
            <a:ext cx="5720537" cy="341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13"/>
              </a:lnSpc>
            </a:pPr>
            <a:r>
              <a:rPr lang="en-US" sz="93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Review the AI's response, make adjustments to your prompt if needed, and try again for optimal results.</a:t>
            </a:r>
            <a:endParaRPr lang="en-US" sz="938" dirty="0"/>
          </a:p>
        </p:txBody>
      </p:sp>
      <p:sp>
        <p:nvSpPr>
          <p:cNvPr id="27" name="Text 14"/>
          <p:cNvSpPr/>
          <p:nvPr/>
        </p:nvSpPr>
        <p:spPr>
          <a:xfrm>
            <a:off x="568732" y="6550551"/>
            <a:ext cx="5720537" cy="136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50"/>
              </a:lnSpc>
            </a:pPr>
            <a:r>
              <a:rPr lang="en-US" sz="7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 Tip:</a:t>
            </a:r>
            <a:r>
              <a:rPr lang="en-US" sz="7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Practice makes perfect! The more prompts you write, the better you'll get at communicating with AI.</a:t>
            </a:r>
            <a:endParaRPr lang="en-US" sz="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0"/>
            <a:ext cx="10972800" cy="123828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08010" y="2611040"/>
            <a:ext cx="1375262" cy="151805"/>
          </a:xfrm>
          <a:prstGeom prst="roundRect">
            <a:avLst>
              <a:gd name="adj" fmla="val 74585"/>
            </a:avLst>
          </a:prstGeom>
          <a:solidFill>
            <a:srgbClr val="D4E9F7"/>
          </a:solidFill>
          <a:ln/>
        </p:spPr>
      </p:sp>
      <p:sp>
        <p:nvSpPr>
          <p:cNvPr id="4" name="Text 1"/>
          <p:cNvSpPr/>
          <p:nvPr/>
        </p:nvSpPr>
        <p:spPr>
          <a:xfrm>
            <a:off x="564535" y="2639259"/>
            <a:ext cx="1262211" cy="95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750"/>
              </a:lnSpc>
            </a:pPr>
            <a:r>
              <a:rPr lang="en-US" sz="56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USES OF PROMPT ENGINEERING</a:t>
            </a:r>
            <a:endParaRPr lang="en-US" sz="563" dirty="0"/>
          </a:p>
        </p:txBody>
      </p:sp>
      <p:sp>
        <p:nvSpPr>
          <p:cNvPr id="5" name="Text 2"/>
          <p:cNvSpPr/>
          <p:nvPr/>
        </p:nvSpPr>
        <p:spPr>
          <a:xfrm>
            <a:off x="508011" y="2784723"/>
            <a:ext cx="4489579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38"/>
              </a:lnSpc>
            </a:pPr>
            <a:r>
              <a:rPr lang="en-US" sz="19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Uses of Prompt Engineering for Students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508010" y="3116997"/>
            <a:ext cx="2975997" cy="186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63"/>
              </a:lnSpc>
            </a:pPr>
            <a:r>
              <a:rPr lang="en-US" sz="1163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How AI can help you learn smarter, not harder</a:t>
            </a:r>
            <a:endParaRPr lang="en-US" sz="1163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11" y="3385334"/>
            <a:ext cx="919043" cy="91904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08011" y="4372779"/>
            <a:ext cx="1241405" cy="155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00"/>
              </a:lnSpc>
            </a:pPr>
            <a:r>
              <a:rPr lang="en-US" sz="975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Homework Help</a:t>
            </a:r>
            <a:endParaRPr lang="en-US" sz="975" dirty="0"/>
          </a:p>
        </p:txBody>
      </p:sp>
      <p:sp>
        <p:nvSpPr>
          <p:cNvPr id="9" name="Text 5"/>
          <p:cNvSpPr/>
          <p:nvPr/>
        </p:nvSpPr>
        <p:spPr>
          <a:xfrm>
            <a:off x="508011" y="4560748"/>
            <a:ext cx="2437894" cy="357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938"/>
              </a:lnSpc>
            </a:pPr>
            <a:r>
              <a:rPr lang="en-US" sz="71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Get step-by-step explanations for difficult problems. Ask for clarification on topics you didn't understand in class.</a:t>
            </a:r>
            <a:endParaRPr lang="en-US" sz="713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4308" y="3385336"/>
            <a:ext cx="919043" cy="91904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3014308" y="4372779"/>
            <a:ext cx="1241405" cy="155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00"/>
              </a:lnSpc>
            </a:pPr>
            <a:r>
              <a:rPr lang="en-US" sz="975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Coding Help</a:t>
            </a:r>
            <a:endParaRPr lang="en-US" sz="975" dirty="0"/>
          </a:p>
        </p:txBody>
      </p:sp>
      <p:sp>
        <p:nvSpPr>
          <p:cNvPr id="12" name="Text 7"/>
          <p:cNvSpPr/>
          <p:nvPr/>
        </p:nvSpPr>
        <p:spPr>
          <a:xfrm>
            <a:off x="3014307" y="4560748"/>
            <a:ext cx="2437894" cy="357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938"/>
              </a:lnSpc>
            </a:pPr>
            <a:r>
              <a:rPr lang="en-US" sz="71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Debug your code, understand error messages, and learn new programming concepts with real examples.</a:t>
            </a:r>
            <a:endParaRPr lang="en-US" sz="713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0603" y="3385336"/>
            <a:ext cx="919043" cy="91904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520603" y="4372779"/>
            <a:ext cx="1241405" cy="155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00"/>
              </a:lnSpc>
            </a:pPr>
            <a:r>
              <a:rPr lang="en-US" sz="975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Notes Making</a:t>
            </a:r>
            <a:endParaRPr lang="en-US" sz="975" dirty="0"/>
          </a:p>
        </p:txBody>
      </p:sp>
      <p:sp>
        <p:nvSpPr>
          <p:cNvPr id="15" name="Text 9"/>
          <p:cNvSpPr/>
          <p:nvPr/>
        </p:nvSpPr>
        <p:spPr>
          <a:xfrm>
            <a:off x="5520603" y="4560751"/>
            <a:ext cx="2437894" cy="2386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938"/>
              </a:lnSpc>
            </a:pPr>
            <a:r>
              <a:rPr lang="en-US" sz="71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Summarize long chapters, create quick revision notes, and organize key points effectively.</a:t>
            </a:r>
            <a:endParaRPr lang="en-US" sz="713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6898" y="3385336"/>
            <a:ext cx="919043" cy="919043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8026896" y="4372779"/>
            <a:ext cx="1376154" cy="155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00"/>
              </a:lnSpc>
            </a:pPr>
            <a:r>
              <a:rPr lang="en-US" sz="975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Projects &amp; Presentations</a:t>
            </a:r>
            <a:endParaRPr lang="en-US" sz="975" dirty="0"/>
          </a:p>
        </p:txBody>
      </p:sp>
      <p:sp>
        <p:nvSpPr>
          <p:cNvPr id="18" name="Text 11"/>
          <p:cNvSpPr/>
          <p:nvPr/>
        </p:nvSpPr>
        <p:spPr>
          <a:xfrm>
            <a:off x="8026898" y="4560751"/>
            <a:ext cx="2437894" cy="2386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938"/>
              </a:lnSpc>
            </a:pPr>
            <a:r>
              <a:rPr lang="en-US" sz="71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Brainstorm ideas, create outlines, and get help with content for school projects and presentations.</a:t>
            </a:r>
            <a:endParaRPr lang="en-US" sz="713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011" y="5028218"/>
            <a:ext cx="919043" cy="919043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508011" y="6015662"/>
            <a:ext cx="1241405" cy="155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00"/>
              </a:lnSpc>
            </a:pPr>
            <a:r>
              <a:rPr lang="en-US" sz="975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Learning Faster</a:t>
            </a:r>
            <a:endParaRPr lang="en-US" sz="975" dirty="0"/>
          </a:p>
        </p:txBody>
      </p:sp>
      <p:sp>
        <p:nvSpPr>
          <p:cNvPr id="21" name="Text 13"/>
          <p:cNvSpPr/>
          <p:nvPr/>
        </p:nvSpPr>
        <p:spPr>
          <a:xfrm>
            <a:off x="508011" y="6203633"/>
            <a:ext cx="2437894" cy="2386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938"/>
              </a:lnSpc>
            </a:pPr>
            <a:r>
              <a:rPr lang="en-US" sz="71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Ask for simple explanations, analogies, and real-world examples to grasp complex topics quickly.</a:t>
            </a:r>
            <a:endParaRPr lang="en-US" sz="713" dirty="0"/>
          </a:p>
        </p:txBody>
      </p:sp>
      <p:sp>
        <p:nvSpPr>
          <p:cNvPr id="22" name="Shape 14"/>
          <p:cNvSpPr/>
          <p:nvPr/>
        </p:nvSpPr>
        <p:spPr>
          <a:xfrm>
            <a:off x="508012" y="6503850"/>
            <a:ext cx="9956780" cy="294055"/>
          </a:xfrm>
          <a:prstGeom prst="roundRect">
            <a:avLst>
              <a:gd name="adj" fmla="val 48130"/>
            </a:avLst>
          </a:prstGeom>
          <a:solidFill>
            <a:srgbClr val="BEDFF3"/>
          </a:solidFill>
          <a:ln/>
        </p:spPr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2308" y="6630650"/>
            <a:ext cx="117872" cy="94298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814477" y="6582162"/>
            <a:ext cx="9556016" cy="119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938"/>
              </a:lnSpc>
            </a:pPr>
            <a:r>
              <a:rPr lang="en-US" sz="713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Remember:</a:t>
            </a:r>
            <a:r>
              <a:rPr lang="en-US" sz="713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Use prompt engineering ethically. AI is a tool to help you learn, not to do your work for you!</a:t>
            </a:r>
            <a:endParaRPr lang="en-US" sz="713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68732" y="1677888"/>
            <a:ext cx="2105531" cy="246281"/>
          </a:xfrm>
          <a:prstGeom prst="roundRect">
            <a:avLst>
              <a:gd name="adj" fmla="val 67300"/>
            </a:avLst>
          </a:prstGeom>
          <a:solidFill>
            <a:srgbClr val="D4E9F7"/>
          </a:solidFill>
          <a:ln/>
        </p:spPr>
      </p:sp>
      <p:sp>
        <p:nvSpPr>
          <p:cNvPr id="3" name="Text 1"/>
          <p:cNvSpPr/>
          <p:nvPr/>
        </p:nvSpPr>
        <p:spPr>
          <a:xfrm>
            <a:off x="651600" y="1719322"/>
            <a:ext cx="1939796" cy="163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75"/>
              </a:lnSpc>
            </a:pPr>
            <a:r>
              <a:rPr lang="en-US" sz="86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SCOPE OF PROMPT ENGINEERING</a:t>
            </a:r>
            <a:endParaRPr lang="en-US" sz="863" dirty="0"/>
          </a:p>
        </p:txBody>
      </p:sp>
      <p:sp>
        <p:nvSpPr>
          <p:cNvPr id="4" name="Text 2"/>
          <p:cNvSpPr/>
          <p:nvPr/>
        </p:nvSpPr>
        <p:spPr>
          <a:xfrm>
            <a:off x="568732" y="1971051"/>
            <a:ext cx="4706570" cy="454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63"/>
              </a:lnSpc>
            </a:pPr>
            <a:r>
              <a:rPr lang="en-US" sz="28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Scope of Prompt Engineering</a:t>
            </a:r>
            <a:endParaRPr lang="en-US" sz="2850" dirty="0"/>
          </a:p>
        </p:txBody>
      </p:sp>
      <p:sp>
        <p:nvSpPr>
          <p:cNvPr id="5" name="Text 3"/>
          <p:cNvSpPr/>
          <p:nvPr/>
        </p:nvSpPr>
        <p:spPr>
          <a:xfrm>
            <a:off x="568732" y="2472184"/>
            <a:ext cx="533736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38"/>
              </a:lnSpc>
            </a:pPr>
            <a:r>
              <a:rPr lang="en-US" sz="1688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Where it's used today and why it matters for your future</a:t>
            </a:r>
            <a:endParaRPr lang="en-US" sz="1688" dirty="0"/>
          </a:p>
        </p:txBody>
      </p:sp>
      <p:sp>
        <p:nvSpPr>
          <p:cNvPr id="6" name="Text 4"/>
          <p:cNvSpPr/>
          <p:nvPr/>
        </p:nvSpPr>
        <p:spPr>
          <a:xfrm>
            <a:off x="568732" y="3038147"/>
            <a:ext cx="1817370" cy="227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63"/>
              </a:lnSpc>
            </a:pPr>
            <a:r>
              <a:rPr lang="en-US" sz="1425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Where It's Used Today</a:t>
            </a:r>
            <a:endParaRPr lang="en-US" sz="1425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732" y="3397300"/>
            <a:ext cx="276195" cy="276195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91642" y="3397300"/>
            <a:ext cx="4326255" cy="408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75"/>
              </a:lnSpc>
            </a:pPr>
            <a:r>
              <a:rPr lang="en-US" sz="1088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Technology:</a:t>
            </a:r>
            <a:r>
              <a:rPr lang="en-US" sz="108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AI assistants, code generators, software development.</a:t>
            </a:r>
            <a:endParaRPr lang="en-US" sz="1088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732" y="4040862"/>
            <a:ext cx="276195" cy="27619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991642" y="4040862"/>
            <a:ext cx="4326255" cy="408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75"/>
              </a:lnSpc>
            </a:pPr>
            <a:r>
              <a:rPr lang="en-US" sz="1088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Healthcare:</a:t>
            </a:r>
            <a:r>
              <a:rPr lang="en-US" sz="108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Medical diagnosis, personalized treatment plans, patient care.</a:t>
            </a:r>
            <a:endParaRPr lang="en-US" sz="1088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8732" y="4684425"/>
            <a:ext cx="276195" cy="27619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91642" y="4684425"/>
            <a:ext cx="4326255" cy="408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75"/>
              </a:lnSpc>
            </a:pPr>
            <a:r>
              <a:rPr lang="en-US" sz="1088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Education:</a:t>
            </a:r>
            <a:r>
              <a:rPr lang="en-US" sz="108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Personalized learning experiences, intelligent tutoring systems.</a:t>
            </a:r>
            <a:endParaRPr lang="en-US" sz="1088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8732" y="5327987"/>
            <a:ext cx="276195" cy="27619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91642" y="5327987"/>
            <a:ext cx="4326255" cy="408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75"/>
              </a:lnSpc>
            </a:pPr>
            <a:r>
              <a:rPr lang="en-US" sz="1088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Business:</a:t>
            </a:r>
            <a:r>
              <a:rPr lang="en-US" sz="108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Enhanced customer service, data analysis, content creation, marketing.</a:t>
            </a:r>
            <a:endParaRPr lang="en-US" sz="1088" dirty="0"/>
          </a:p>
        </p:txBody>
      </p:sp>
      <p:sp>
        <p:nvSpPr>
          <p:cNvPr id="15" name="Text 9"/>
          <p:cNvSpPr/>
          <p:nvPr/>
        </p:nvSpPr>
        <p:spPr>
          <a:xfrm>
            <a:off x="5660618" y="3038147"/>
            <a:ext cx="1817370" cy="227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63"/>
              </a:lnSpc>
            </a:pPr>
            <a:r>
              <a:rPr lang="en-US" sz="1425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Why It's Important</a:t>
            </a:r>
            <a:endParaRPr lang="en-US" sz="1425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0620" y="3473248"/>
            <a:ext cx="69026" cy="69026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846982" y="3397300"/>
            <a:ext cx="4562803" cy="408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75"/>
              </a:lnSpc>
            </a:pPr>
            <a:r>
              <a:rPr lang="en-US" sz="1088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 Demand Skill:</a:t>
            </a:r>
            <a:r>
              <a:rPr lang="en-US" sz="108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Companies are actively seeking professionals skilled in prompt engineering.</a:t>
            </a:r>
            <a:endParaRPr lang="en-US" sz="1088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0620" y="4116811"/>
            <a:ext cx="69026" cy="69026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5846982" y="4040862"/>
            <a:ext cx="4562803" cy="408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75"/>
              </a:lnSpc>
            </a:pPr>
            <a:r>
              <a:rPr lang="en-US" sz="1088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of Work:</a:t>
            </a:r>
            <a:r>
              <a:rPr lang="en-US" sz="108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AI integration means prompt engineering will be vital across many job roles.</a:t>
            </a:r>
            <a:endParaRPr lang="en-US" sz="1088" dirty="0"/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0620" y="4760374"/>
            <a:ext cx="69026" cy="69026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5846982" y="4684425"/>
            <a:ext cx="4562803" cy="408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75"/>
              </a:lnSpc>
            </a:pPr>
            <a:r>
              <a:rPr lang="en-US" sz="1088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Competitive Advantage:</a:t>
            </a:r>
            <a:r>
              <a:rPr lang="en-US" sz="108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Distinguish yourself from others by mastering effective AI communication.</a:t>
            </a:r>
            <a:endParaRPr lang="en-US" sz="1088" dirty="0"/>
          </a:p>
        </p:txBody>
      </p:sp>
      <p:sp>
        <p:nvSpPr>
          <p:cNvPr id="22" name="Text 13"/>
          <p:cNvSpPr/>
          <p:nvPr/>
        </p:nvSpPr>
        <p:spPr>
          <a:xfrm>
            <a:off x="5660618" y="5225296"/>
            <a:ext cx="1988642" cy="227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63"/>
              </a:lnSpc>
            </a:pPr>
            <a:r>
              <a:rPr lang="en-US" sz="1425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 Computer Engineering</a:t>
            </a:r>
            <a:endParaRPr lang="en-US" sz="1425" dirty="0"/>
          </a:p>
        </p:txBody>
      </p:sp>
      <p:sp>
        <p:nvSpPr>
          <p:cNvPr id="23" name="Text 14"/>
          <p:cNvSpPr/>
          <p:nvPr/>
        </p:nvSpPr>
        <p:spPr>
          <a:xfrm>
            <a:off x="5660618" y="5569714"/>
            <a:ext cx="4749165" cy="204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57175" indent="-257175">
              <a:lnSpc>
                <a:spcPts val="1575"/>
              </a:lnSpc>
              <a:buSzPct val="100000"/>
              <a:buChar char="•"/>
            </a:pPr>
            <a:r>
              <a:rPr lang="en-US" sz="108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Build smarter, more responsive AI applications.</a:t>
            </a:r>
            <a:endParaRPr lang="en-US" sz="1088" dirty="0"/>
          </a:p>
        </p:txBody>
      </p:sp>
      <p:sp>
        <p:nvSpPr>
          <p:cNvPr id="24" name="Text 15"/>
          <p:cNvSpPr/>
          <p:nvPr/>
        </p:nvSpPr>
        <p:spPr>
          <a:xfrm>
            <a:off x="5660618" y="5815191"/>
            <a:ext cx="4749165" cy="204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57175" indent="-257175">
              <a:lnSpc>
                <a:spcPts val="1575"/>
              </a:lnSpc>
              <a:buSzPct val="100000"/>
              <a:buChar char="•"/>
            </a:pPr>
            <a:r>
              <a:rPr lang="en-US" sz="108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 advanced chatbots and virtual assistants.</a:t>
            </a:r>
            <a:endParaRPr lang="en-US" sz="1088" dirty="0"/>
          </a:p>
        </p:txBody>
      </p:sp>
      <p:sp>
        <p:nvSpPr>
          <p:cNvPr id="25" name="Text 16"/>
          <p:cNvSpPr/>
          <p:nvPr/>
        </p:nvSpPr>
        <p:spPr>
          <a:xfrm>
            <a:off x="5660618" y="6060668"/>
            <a:ext cx="4749165" cy="204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57175" indent="-257175">
              <a:lnSpc>
                <a:spcPts val="1575"/>
              </a:lnSpc>
              <a:buSzPct val="100000"/>
              <a:buChar char="•"/>
            </a:pPr>
            <a:r>
              <a:rPr lang="en-US" sz="108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 complex tasks and workflows efficiently.</a:t>
            </a:r>
            <a:endParaRPr lang="en-US" sz="1088" dirty="0"/>
          </a:p>
        </p:txBody>
      </p:sp>
      <p:sp>
        <p:nvSpPr>
          <p:cNvPr id="26" name="Text 17"/>
          <p:cNvSpPr/>
          <p:nvPr/>
        </p:nvSpPr>
        <p:spPr>
          <a:xfrm>
            <a:off x="5660618" y="6306145"/>
            <a:ext cx="4749165" cy="204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57175" indent="-257175">
              <a:lnSpc>
                <a:spcPts val="1575"/>
              </a:lnSpc>
              <a:buSzPct val="100000"/>
              <a:buChar char="•"/>
            </a:pPr>
            <a:r>
              <a:rPr lang="en-US" sz="108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Solve challenging computational problems with AI assistance.</a:t>
            </a:r>
            <a:endParaRPr lang="en-US" sz="1088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2"/>
            <a:ext cx="10972800" cy="89377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66654" y="2418070"/>
            <a:ext cx="1072009" cy="102513"/>
          </a:xfrm>
          <a:prstGeom prst="roundRect">
            <a:avLst>
              <a:gd name="adj" fmla="val 79720"/>
            </a:avLst>
          </a:prstGeom>
          <a:solidFill>
            <a:srgbClr val="D4E9F7"/>
          </a:solidFill>
          <a:ln/>
        </p:spPr>
      </p:sp>
      <p:sp>
        <p:nvSpPr>
          <p:cNvPr id="4" name="Text 1"/>
          <p:cNvSpPr/>
          <p:nvPr/>
        </p:nvSpPr>
        <p:spPr>
          <a:xfrm>
            <a:off x="407461" y="2438431"/>
            <a:ext cx="990392" cy="61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0"/>
              </a:lnSpc>
            </a:pPr>
            <a:r>
              <a:rPr lang="en-US" sz="41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OF PROMPT ENGINEERING</a:t>
            </a:r>
            <a:endParaRPr lang="en-US" sz="413" dirty="0"/>
          </a:p>
        </p:txBody>
      </p:sp>
      <p:sp>
        <p:nvSpPr>
          <p:cNvPr id="5" name="Text 2"/>
          <p:cNvSpPr/>
          <p:nvPr/>
        </p:nvSpPr>
        <p:spPr>
          <a:xfrm>
            <a:off x="366654" y="2531924"/>
            <a:ext cx="2340560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63"/>
              </a:lnSpc>
            </a:pPr>
            <a:r>
              <a:rPr lang="en-US" sz="1388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Future of Prompt Engineering</a:t>
            </a:r>
            <a:endParaRPr lang="en-US" sz="1388" dirty="0"/>
          </a:p>
        </p:txBody>
      </p:sp>
      <p:sp>
        <p:nvSpPr>
          <p:cNvPr id="6" name="Text 3"/>
          <p:cNvSpPr/>
          <p:nvPr/>
        </p:nvSpPr>
        <p:spPr>
          <a:xfrm>
            <a:off x="366653" y="2767221"/>
            <a:ext cx="2634972" cy="134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50"/>
              </a:lnSpc>
            </a:pPr>
            <a:r>
              <a:rPr lang="en-US" sz="825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Exciting opportunities await those who master this skill</a:t>
            </a:r>
            <a:endParaRPr lang="en-US" sz="825" dirty="0"/>
          </a:p>
        </p:txBody>
      </p:sp>
      <p:sp>
        <p:nvSpPr>
          <p:cNvPr id="7" name="Text 4"/>
          <p:cNvSpPr/>
          <p:nvPr/>
        </p:nvSpPr>
        <p:spPr>
          <a:xfrm>
            <a:off x="366654" y="2972872"/>
            <a:ext cx="896005" cy="111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863"/>
              </a:lnSpc>
            </a:pPr>
            <a:r>
              <a:rPr lang="en-US" sz="675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AI in Education</a:t>
            </a:r>
            <a:endParaRPr lang="en-US" sz="675" dirty="0"/>
          </a:p>
        </p:txBody>
      </p:sp>
      <p:sp>
        <p:nvSpPr>
          <p:cNvPr id="8" name="Text 5"/>
          <p:cNvSpPr/>
          <p:nvPr/>
        </p:nvSpPr>
        <p:spPr>
          <a:xfrm>
            <a:off x="366654" y="3113246"/>
            <a:ext cx="5036701" cy="77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57175" indent="-257175">
              <a:lnSpc>
                <a:spcPts val="600"/>
              </a:lnSpc>
              <a:buSzPct val="100000"/>
              <a:buChar char="•"/>
            </a:pPr>
            <a:r>
              <a:rPr lang="en-US" sz="525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Personalized learning experiences tailored to individual needs.</a:t>
            </a:r>
            <a:endParaRPr lang="en-US" sz="525" dirty="0"/>
          </a:p>
        </p:txBody>
      </p:sp>
      <p:sp>
        <p:nvSpPr>
          <p:cNvPr id="9" name="Text 6"/>
          <p:cNvSpPr/>
          <p:nvPr/>
        </p:nvSpPr>
        <p:spPr>
          <a:xfrm>
            <a:off x="366654" y="3200489"/>
            <a:ext cx="5036701" cy="77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57175" indent="-257175">
              <a:lnSpc>
                <a:spcPts val="600"/>
              </a:lnSpc>
              <a:buSzPct val="100000"/>
              <a:buChar char="•"/>
            </a:pPr>
            <a:r>
              <a:rPr lang="en-US" sz="525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Instant homework help and detailed explanations.</a:t>
            </a:r>
            <a:endParaRPr lang="en-US" sz="525" dirty="0"/>
          </a:p>
        </p:txBody>
      </p:sp>
      <p:sp>
        <p:nvSpPr>
          <p:cNvPr id="10" name="Text 7"/>
          <p:cNvSpPr/>
          <p:nvPr/>
        </p:nvSpPr>
        <p:spPr>
          <a:xfrm>
            <a:off x="366654" y="3287732"/>
            <a:ext cx="5036701" cy="77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57175" indent="-257175">
              <a:lnSpc>
                <a:spcPts val="600"/>
              </a:lnSpc>
              <a:buSzPct val="100000"/>
              <a:buChar char="•"/>
            </a:pPr>
            <a:r>
              <a:rPr lang="en-US" sz="525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Interactive tutoring systems for complex subjects.</a:t>
            </a:r>
            <a:endParaRPr lang="en-US" sz="525" dirty="0"/>
          </a:p>
        </p:txBody>
      </p:sp>
      <p:sp>
        <p:nvSpPr>
          <p:cNvPr id="11" name="Text 8"/>
          <p:cNvSpPr/>
          <p:nvPr/>
        </p:nvSpPr>
        <p:spPr>
          <a:xfrm>
            <a:off x="366654" y="3374975"/>
            <a:ext cx="5036701" cy="77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57175" indent="-257175">
              <a:lnSpc>
                <a:spcPts val="600"/>
              </a:lnSpc>
              <a:buSzPct val="100000"/>
              <a:buChar char="•"/>
            </a:pPr>
            <a:r>
              <a:rPr lang="en-US" sz="525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Smart classrooms integrating AI for administrative tasks and content delivery.</a:t>
            </a:r>
            <a:endParaRPr lang="en-US" sz="525" dirty="0"/>
          </a:p>
        </p:txBody>
      </p:sp>
      <p:sp>
        <p:nvSpPr>
          <p:cNvPr id="12" name="Text 9"/>
          <p:cNvSpPr/>
          <p:nvPr/>
        </p:nvSpPr>
        <p:spPr>
          <a:xfrm>
            <a:off x="5575163" y="2972874"/>
            <a:ext cx="896005" cy="111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863"/>
              </a:lnSpc>
            </a:pPr>
            <a:r>
              <a:rPr lang="en-US" sz="675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AI in Jobs</a:t>
            </a:r>
            <a:endParaRPr lang="en-US" sz="675" dirty="0"/>
          </a:p>
        </p:txBody>
      </p:sp>
      <p:sp>
        <p:nvSpPr>
          <p:cNvPr id="13" name="Text 10"/>
          <p:cNvSpPr/>
          <p:nvPr/>
        </p:nvSpPr>
        <p:spPr>
          <a:xfrm>
            <a:off x="5575163" y="3113246"/>
            <a:ext cx="5036701" cy="77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57175" indent="-257175">
              <a:lnSpc>
                <a:spcPts val="600"/>
              </a:lnSpc>
              <a:buSzPct val="100000"/>
              <a:buChar char="•"/>
            </a:pPr>
            <a:r>
              <a:rPr lang="en-US" sz="525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integration will touch every industry, from tech to healthcare, finance, and marketing.</a:t>
            </a:r>
            <a:endParaRPr lang="en-US" sz="525" dirty="0"/>
          </a:p>
        </p:txBody>
      </p:sp>
      <p:sp>
        <p:nvSpPr>
          <p:cNvPr id="14" name="Text 11"/>
          <p:cNvSpPr/>
          <p:nvPr/>
        </p:nvSpPr>
        <p:spPr>
          <a:xfrm>
            <a:off x="5575163" y="3200489"/>
            <a:ext cx="5036701" cy="77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57175" indent="-257175">
              <a:lnSpc>
                <a:spcPts val="600"/>
              </a:lnSpc>
              <a:buSzPct val="100000"/>
              <a:buChar char="•"/>
            </a:pPr>
            <a:r>
              <a:rPr lang="en-US" sz="525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Prompt engineering will be a core skill for maximizing AI utility in various professional roles.</a:t>
            </a:r>
            <a:endParaRPr lang="en-US" sz="525" dirty="0"/>
          </a:p>
        </p:txBody>
      </p:sp>
      <p:sp>
        <p:nvSpPr>
          <p:cNvPr id="15" name="Text 12"/>
          <p:cNvSpPr/>
          <p:nvPr/>
        </p:nvSpPr>
        <p:spPr>
          <a:xfrm>
            <a:off x="5575163" y="3287732"/>
            <a:ext cx="5036701" cy="77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57175" indent="-257175">
              <a:lnSpc>
                <a:spcPts val="600"/>
              </a:lnSpc>
              <a:buSzPct val="100000"/>
              <a:buChar char="•"/>
            </a:pPr>
            <a:r>
              <a:rPr lang="en-US" sz="525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Increased demand for individuals who can effectively communicate with and direct AI systems.</a:t>
            </a:r>
            <a:endParaRPr lang="en-US" sz="525" dirty="0"/>
          </a:p>
        </p:txBody>
      </p:sp>
      <p:sp>
        <p:nvSpPr>
          <p:cNvPr id="16" name="Text 13"/>
          <p:cNvSpPr/>
          <p:nvPr/>
        </p:nvSpPr>
        <p:spPr>
          <a:xfrm>
            <a:off x="366653" y="3504991"/>
            <a:ext cx="1443842" cy="179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88"/>
              </a:lnSpc>
            </a:pPr>
            <a:r>
              <a:rPr lang="en-US" sz="1125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New Careers Emerging</a:t>
            </a:r>
            <a:endParaRPr lang="en-US" sz="1125" dirty="0"/>
          </a:p>
        </p:txBody>
      </p:sp>
      <p:sp>
        <p:nvSpPr>
          <p:cNvPr id="17" name="Shape 14"/>
          <p:cNvSpPr/>
          <p:nvPr/>
        </p:nvSpPr>
        <p:spPr>
          <a:xfrm>
            <a:off x="366655" y="3726986"/>
            <a:ext cx="10239494" cy="408533"/>
          </a:xfrm>
          <a:prstGeom prst="roundRect">
            <a:avLst>
              <a:gd name="adj" fmla="val 25005"/>
            </a:avLst>
          </a:prstGeom>
          <a:solidFill>
            <a:srgbClr val="FFFFFF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372369" y="3732700"/>
            <a:ext cx="272356" cy="397103"/>
          </a:xfrm>
          <a:prstGeom prst="roundRect">
            <a:avLst>
              <a:gd name="adj" fmla="val 34990"/>
            </a:avLst>
          </a:prstGeom>
          <a:solidFill>
            <a:srgbClr val="D4E9F7"/>
          </a:solidFill>
          <a:ln/>
        </p:spPr>
      </p:sp>
      <p:sp>
        <p:nvSpPr>
          <p:cNvPr id="19" name="Text 16"/>
          <p:cNvSpPr/>
          <p:nvPr/>
        </p:nvSpPr>
        <p:spPr>
          <a:xfrm>
            <a:off x="454610" y="3867448"/>
            <a:ext cx="102066" cy="127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788"/>
              </a:lnSpc>
            </a:pPr>
            <a:r>
              <a:rPr lang="en-US" sz="788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788" dirty="0"/>
          </a:p>
        </p:txBody>
      </p:sp>
      <p:sp>
        <p:nvSpPr>
          <p:cNvPr id="20" name="Text 17"/>
          <p:cNvSpPr/>
          <p:nvPr/>
        </p:nvSpPr>
        <p:spPr>
          <a:xfrm>
            <a:off x="673209" y="3800743"/>
            <a:ext cx="896005" cy="111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863"/>
              </a:lnSpc>
            </a:pPr>
            <a:r>
              <a:rPr lang="en-US" sz="675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AI Trainer</a:t>
            </a:r>
            <a:endParaRPr lang="en-US" sz="675" dirty="0"/>
          </a:p>
        </p:txBody>
      </p:sp>
      <p:sp>
        <p:nvSpPr>
          <p:cNvPr id="21" name="Text 18"/>
          <p:cNvSpPr/>
          <p:nvPr/>
        </p:nvSpPr>
        <p:spPr>
          <a:xfrm>
            <a:off x="673209" y="3929687"/>
            <a:ext cx="9859179" cy="77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00"/>
              </a:lnSpc>
            </a:pPr>
            <a:r>
              <a:rPr lang="en-US" sz="525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Teaching AI models how to perform tasks and generate accurate responses.</a:t>
            </a:r>
            <a:endParaRPr lang="en-US" sz="525" dirty="0"/>
          </a:p>
        </p:txBody>
      </p:sp>
      <p:sp>
        <p:nvSpPr>
          <p:cNvPr id="22" name="Shape 19"/>
          <p:cNvSpPr/>
          <p:nvPr/>
        </p:nvSpPr>
        <p:spPr>
          <a:xfrm>
            <a:off x="366655" y="4164004"/>
            <a:ext cx="10239494" cy="408533"/>
          </a:xfrm>
          <a:prstGeom prst="roundRect">
            <a:avLst>
              <a:gd name="adj" fmla="val 25005"/>
            </a:avLst>
          </a:prstGeom>
          <a:solidFill>
            <a:srgbClr val="FFFFFF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23" name="Shape 20"/>
          <p:cNvSpPr/>
          <p:nvPr/>
        </p:nvSpPr>
        <p:spPr>
          <a:xfrm>
            <a:off x="372369" y="4169718"/>
            <a:ext cx="272356" cy="397103"/>
          </a:xfrm>
          <a:prstGeom prst="roundRect">
            <a:avLst>
              <a:gd name="adj" fmla="val 34990"/>
            </a:avLst>
          </a:prstGeom>
          <a:solidFill>
            <a:srgbClr val="D4E9F7"/>
          </a:solidFill>
          <a:ln/>
        </p:spPr>
      </p:sp>
      <p:sp>
        <p:nvSpPr>
          <p:cNvPr id="24" name="Text 21"/>
          <p:cNvSpPr/>
          <p:nvPr/>
        </p:nvSpPr>
        <p:spPr>
          <a:xfrm>
            <a:off x="454610" y="4304467"/>
            <a:ext cx="102066" cy="127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788"/>
              </a:lnSpc>
            </a:pPr>
            <a:r>
              <a:rPr lang="en-US" sz="788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788" dirty="0"/>
          </a:p>
        </p:txBody>
      </p:sp>
      <p:sp>
        <p:nvSpPr>
          <p:cNvPr id="25" name="Text 22"/>
          <p:cNvSpPr/>
          <p:nvPr/>
        </p:nvSpPr>
        <p:spPr>
          <a:xfrm>
            <a:off x="673209" y="4237762"/>
            <a:ext cx="896005" cy="111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863"/>
              </a:lnSpc>
            </a:pPr>
            <a:r>
              <a:rPr lang="en-US" sz="675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Prompt Engineer</a:t>
            </a:r>
            <a:endParaRPr lang="en-US" sz="675" dirty="0"/>
          </a:p>
        </p:txBody>
      </p:sp>
      <p:sp>
        <p:nvSpPr>
          <p:cNvPr id="26" name="Text 23"/>
          <p:cNvSpPr/>
          <p:nvPr/>
        </p:nvSpPr>
        <p:spPr>
          <a:xfrm>
            <a:off x="673209" y="4366706"/>
            <a:ext cx="9859179" cy="77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00"/>
              </a:lnSpc>
            </a:pPr>
            <a:r>
              <a:rPr lang="en-US" sz="525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Designing, testing, and refining prompts to achieve optimal AI outputs.</a:t>
            </a:r>
            <a:endParaRPr lang="en-US" sz="525" dirty="0"/>
          </a:p>
        </p:txBody>
      </p:sp>
      <p:sp>
        <p:nvSpPr>
          <p:cNvPr id="27" name="Shape 24"/>
          <p:cNvSpPr/>
          <p:nvPr/>
        </p:nvSpPr>
        <p:spPr>
          <a:xfrm>
            <a:off x="366655" y="4601023"/>
            <a:ext cx="10239494" cy="408533"/>
          </a:xfrm>
          <a:prstGeom prst="roundRect">
            <a:avLst>
              <a:gd name="adj" fmla="val 25005"/>
            </a:avLst>
          </a:prstGeom>
          <a:solidFill>
            <a:srgbClr val="FFFFFF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28" name="Shape 25"/>
          <p:cNvSpPr/>
          <p:nvPr/>
        </p:nvSpPr>
        <p:spPr>
          <a:xfrm>
            <a:off x="372369" y="4606737"/>
            <a:ext cx="272356" cy="397103"/>
          </a:xfrm>
          <a:prstGeom prst="roundRect">
            <a:avLst>
              <a:gd name="adj" fmla="val 34990"/>
            </a:avLst>
          </a:prstGeom>
          <a:solidFill>
            <a:srgbClr val="D4E9F7"/>
          </a:solidFill>
          <a:ln/>
        </p:spPr>
      </p:sp>
      <p:sp>
        <p:nvSpPr>
          <p:cNvPr id="29" name="Text 26"/>
          <p:cNvSpPr/>
          <p:nvPr/>
        </p:nvSpPr>
        <p:spPr>
          <a:xfrm>
            <a:off x="454610" y="4741486"/>
            <a:ext cx="102066" cy="127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788"/>
              </a:lnSpc>
            </a:pPr>
            <a:r>
              <a:rPr lang="en-US" sz="788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788" dirty="0"/>
          </a:p>
        </p:txBody>
      </p:sp>
      <p:sp>
        <p:nvSpPr>
          <p:cNvPr id="30" name="Text 27"/>
          <p:cNvSpPr/>
          <p:nvPr/>
        </p:nvSpPr>
        <p:spPr>
          <a:xfrm>
            <a:off x="673209" y="4674781"/>
            <a:ext cx="896005" cy="111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863"/>
              </a:lnSpc>
            </a:pPr>
            <a:r>
              <a:rPr lang="en-US" sz="675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AI Ethics Specialist</a:t>
            </a:r>
            <a:endParaRPr lang="en-US" sz="675" dirty="0"/>
          </a:p>
        </p:txBody>
      </p:sp>
      <p:sp>
        <p:nvSpPr>
          <p:cNvPr id="31" name="Text 28"/>
          <p:cNvSpPr/>
          <p:nvPr/>
        </p:nvSpPr>
        <p:spPr>
          <a:xfrm>
            <a:off x="673209" y="4803725"/>
            <a:ext cx="9859179" cy="77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00"/>
              </a:lnSpc>
            </a:pPr>
            <a:r>
              <a:rPr lang="en-US" sz="525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Ensuring AI systems are fair, unbiased, and used responsibly.</a:t>
            </a:r>
            <a:endParaRPr lang="en-US" sz="525" dirty="0"/>
          </a:p>
        </p:txBody>
      </p:sp>
      <p:sp>
        <p:nvSpPr>
          <p:cNvPr id="32" name="Shape 29"/>
          <p:cNvSpPr/>
          <p:nvPr/>
        </p:nvSpPr>
        <p:spPr>
          <a:xfrm>
            <a:off x="366655" y="5038042"/>
            <a:ext cx="10239494" cy="408533"/>
          </a:xfrm>
          <a:prstGeom prst="roundRect">
            <a:avLst>
              <a:gd name="adj" fmla="val 25005"/>
            </a:avLst>
          </a:prstGeom>
          <a:solidFill>
            <a:srgbClr val="FFFFFF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33" name="Shape 30"/>
          <p:cNvSpPr/>
          <p:nvPr/>
        </p:nvSpPr>
        <p:spPr>
          <a:xfrm>
            <a:off x="372369" y="5043756"/>
            <a:ext cx="272356" cy="397103"/>
          </a:xfrm>
          <a:prstGeom prst="roundRect">
            <a:avLst>
              <a:gd name="adj" fmla="val 34990"/>
            </a:avLst>
          </a:prstGeom>
          <a:solidFill>
            <a:srgbClr val="D4E9F7"/>
          </a:solidFill>
          <a:ln/>
        </p:spPr>
      </p:sp>
      <p:sp>
        <p:nvSpPr>
          <p:cNvPr id="34" name="Text 31"/>
          <p:cNvSpPr/>
          <p:nvPr/>
        </p:nvSpPr>
        <p:spPr>
          <a:xfrm>
            <a:off x="454610" y="5178504"/>
            <a:ext cx="102066" cy="127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788"/>
              </a:lnSpc>
            </a:pPr>
            <a:r>
              <a:rPr lang="en-US" sz="788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788" dirty="0"/>
          </a:p>
        </p:txBody>
      </p:sp>
      <p:sp>
        <p:nvSpPr>
          <p:cNvPr id="35" name="Text 32"/>
          <p:cNvSpPr/>
          <p:nvPr/>
        </p:nvSpPr>
        <p:spPr>
          <a:xfrm>
            <a:off x="673210" y="5111800"/>
            <a:ext cx="963692" cy="111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863"/>
              </a:lnSpc>
            </a:pPr>
            <a:r>
              <a:rPr lang="en-US" sz="675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Conversational Designer</a:t>
            </a:r>
            <a:endParaRPr lang="en-US" sz="675" dirty="0"/>
          </a:p>
        </p:txBody>
      </p:sp>
      <p:sp>
        <p:nvSpPr>
          <p:cNvPr id="36" name="Text 33"/>
          <p:cNvSpPr/>
          <p:nvPr/>
        </p:nvSpPr>
        <p:spPr>
          <a:xfrm>
            <a:off x="673209" y="5240744"/>
            <a:ext cx="9859179" cy="77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00"/>
              </a:lnSpc>
            </a:pPr>
            <a:r>
              <a:rPr lang="en-US" sz="525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Crafting engaging and intuitive interactions for chatbots and virtual assistants.</a:t>
            </a:r>
            <a:endParaRPr lang="en-US" sz="525" dirty="0"/>
          </a:p>
        </p:txBody>
      </p:sp>
      <p:sp>
        <p:nvSpPr>
          <p:cNvPr id="37" name="Shape 34"/>
          <p:cNvSpPr/>
          <p:nvPr/>
        </p:nvSpPr>
        <p:spPr>
          <a:xfrm>
            <a:off x="366655" y="5475061"/>
            <a:ext cx="10239494" cy="408533"/>
          </a:xfrm>
          <a:prstGeom prst="roundRect">
            <a:avLst>
              <a:gd name="adj" fmla="val 25005"/>
            </a:avLst>
          </a:prstGeom>
          <a:solidFill>
            <a:srgbClr val="FFFFFF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38" name="Shape 35"/>
          <p:cNvSpPr/>
          <p:nvPr/>
        </p:nvSpPr>
        <p:spPr>
          <a:xfrm>
            <a:off x="372369" y="5480775"/>
            <a:ext cx="272356" cy="397103"/>
          </a:xfrm>
          <a:prstGeom prst="roundRect">
            <a:avLst>
              <a:gd name="adj" fmla="val 34990"/>
            </a:avLst>
          </a:prstGeom>
          <a:solidFill>
            <a:srgbClr val="D4E9F7"/>
          </a:solidFill>
          <a:ln/>
        </p:spPr>
      </p:sp>
      <p:sp>
        <p:nvSpPr>
          <p:cNvPr id="39" name="Text 36"/>
          <p:cNvSpPr/>
          <p:nvPr/>
        </p:nvSpPr>
        <p:spPr>
          <a:xfrm>
            <a:off x="454610" y="5615523"/>
            <a:ext cx="102066" cy="127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788"/>
              </a:lnSpc>
            </a:pPr>
            <a:r>
              <a:rPr lang="en-US" sz="788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5</a:t>
            </a:r>
            <a:endParaRPr lang="en-US" sz="788" dirty="0"/>
          </a:p>
        </p:txBody>
      </p:sp>
      <p:sp>
        <p:nvSpPr>
          <p:cNvPr id="40" name="Text 37"/>
          <p:cNvSpPr/>
          <p:nvPr/>
        </p:nvSpPr>
        <p:spPr>
          <a:xfrm>
            <a:off x="673209" y="5548819"/>
            <a:ext cx="896005" cy="111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863"/>
              </a:lnSpc>
            </a:pPr>
            <a:r>
              <a:rPr lang="en-US" sz="675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AI Product Manager</a:t>
            </a:r>
            <a:endParaRPr lang="en-US" sz="675" dirty="0"/>
          </a:p>
        </p:txBody>
      </p:sp>
      <p:sp>
        <p:nvSpPr>
          <p:cNvPr id="41" name="Text 38"/>
          <p:cNvSpPr/>
          <p:nvPr/>
        </p:nvSpPr>
        <p:spPr>
          <a:xfrm>
            <a:off x="673209" y="5677763"/>
            <a:ext cx="9859179" cy="77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00"/>
              </a:lnSpc>
            </a:pPr>
            <a:r>
              <a:rPr lang="en-US" sz="525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Overseeing the development and deployment of AI-powered products.</a:t>
            </a:r>
            <a:endParaRPr lang="en-US" sz="525" dirty="0"/>
          </a:p>
        </p:txBody>
      </p:sp>
      <p:sp>
        <p:nvSpPr>
          <p:cNvPr id="42" name="Shape 39"/>
          <p:cNvSpPr/>
          <p:nvPr/>
        </p:nvSpPr>
        <p:spPr>
          <a:xfrm>
            <a:off x="366655" y="5912080"/>
            <a:ext cx="10239494" cy="408533"/>
          </a:xfrm>
          <a:prstGeom prst="roundRect">
            <a:avLst>
              <a:gd name="adj" fmla="val 25005"/>
            </a:avLst>
          </a:prstGeom>
          <a:solidFill>
            <a:srgbClr val="FFFFFF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43" name="Shape 40"/>
          <p:cNvSpPr/>
          <p:nvPr/>
        </p:nvSpPr>
        <p:spPr>
          <a:xfrm>
            <a:off x="372369" y="5917794"/>
            <a:ext cx="272356" cy="397103"/>
          </a:xfrm>
          <a:prstGeom prst="roundRect">
            <a:avLst>
              <a:gd name="adj" fmla="val 34990"/>
            </a:avLst>
          </a:prstGeom>
          <a:solidFill>
            <a:srgbClr val="D4E9F7"/>
          </a:solidFill>
          <a:ln/>
        </p:spPr>
      </p:sp>
      <p:sp>
        <p:nvSpPr>
          <p:cNvPr id="44" name="Text 41"/>
          <p:cNvSpPr/>
          <p:nvPr/>
        </p:nvSpPr>
        <p:spPr>
          <a:xfrm>
            <a:off x="454610" y="6052542"/>
            <a:ext cx="102066" cy="127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788"/>
              </a:lnSpc>
            </a:pPr>
            <a:r>
              <a:rPr lang="en-US" sz="788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6</a:t>
            </a:r>
            <a:endParaRPr lang="en-US" sz="788" dirty="0"/>
          </a:p>
        </p:txBody>
      </p:sp>
      <p:sp>
        <p:nvSpPr>
          <p:cNvPr id="45" name="Text 42"/>
          <p:cNvSpPr/>
          <p:nvPr/>
        </p:nvSpPr>
        <p:spPr>
          <a:xfrm>
            <a:off x="673209" y="5985838"/>
            <a:ext cx="896005" cy="111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863"/>
              </a:lnSpc>
            </a:pPr>
            <a:r>
              <a:rPr lang="en-US" sz="675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ML Prompt Optimizer</a:t>
            </a:r>
            <a:endParaRPr lang="en-US" sz="675" dirty="0"/>
          </a:p>
        </p:txBody>
      </p:sp>
      <p:sp>
        <p:nvSpPr>
          <p:cNvPr id="46" name="Text 43"/>
          <p:cNvSpPr/>
          <p:nvPr/>
        </p:nvSpPr>
        <p:spPr>
          <a:xfrm>
            <a:off x="673209" y="6114782"/>
            <a:ext cx="9859179" cy="77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00"/>
              </a:lnSpc>
            </a:pPr>
            <a:r>
              <a:rPr lang="en-US" sz="525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Specializing in fine-tuning prompts for machine learning models to enhance performance.</a:t>
            </a:r>
            <a:endParaRPr lang="en-US" sz="525" dirty="0"/>
          </a:p>
        </p:txBody>
      </p:sp>
      <p:sp>
        <p:nvSpPr>
          <p:cNvPr id="47" name="Text 44"/>
          <p:cNvSpPr/>
          <p:nvPr/>
        </p:nvSpPr>
        <p:spPr>
          <a:xfrm>
            <a:off x="366653" y="6363385"/>
            <a:ext cx="1473935" cy="179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88"/>
              </a:lnSpc>
            </a:pPr>
            <a:r>
              <a:rPr lang="en-US" sz="1125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Your Future Starts Now</a:t>
            </a:r>
            <a:endParaRPr lang="en-US" sz="1125" dirty="0"/>
          </a:p>
        </p:txBody>
      </p:sp>
      <p:sp>
        <p:nvSpPr>
          <p:cNvPr id="48" name="Text 45"/>
          <p:cNvSpPr/>
          <p:nvPr/>
        </p:nvSpPr>
        <p:spPr>
          <a:xfrm>
            <a:off x="366655" y="6585377"/>
            <a:ext cx="10239494" cy="77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00"/>
              </a:lnSpc>
            </a:pPr>
            <a:r>
              <a:rPr lang="en-US" sz="525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Students who master prompt engineering today will be the leaders of tomorrow. Embrace the AI revolution to stay ahead, innovate, and shape the future. </a:t>
            </a:r>
            <a:r>
              <a:rPr lang="en-US" sz="525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 an AI pioneer!</a:t>
            </a:r>
            <a:endParaRPr lang="en-US" sz="52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68732" y="1577697"/>
            <a:ext cx="2177326" cy="246281"/>
          </a:xfrm>
          <a:prstGeom prst="roundRect">
            <a:avLst>
              <a:gd name="adj" fmla="val 67300"/>
            </a:avLst>
          </a:prstGeom>
          <a:solidFill>
            <a:srgbClr val="D4E9F7"/>
          </a:solidFill>
          <a:ln/>
        </p:spPr>
      </p:sp>
      <p:sp>
        <p:nvSpPr>
          <p:cNvPr id="3" name="Text 1"/>
          <p:cNvSpPr/>
          <p:nvPr/>
        </p:nvSpPr>
        <p:spPr>
          <a:xfrm>
            <a:off x="651600" y="1619131"/>
            <a:ext cx="2011591" cy="163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75"/>
              </a:lnSpc>
            </a:pPr>
            <a:r>
              <a:rPr lang="en-US" sz="86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OF PROMPT ENGINEERING</a:t>
            </a:r>
            <a:endParaRPr lang="en-US" sz="863" dirty="0"/>
          </a:p>
        </p:txBody>
      </p:sp>
      <p:sp>
        <p:nvSpPr>
          <p:cNvPr id="4" name="Text 2"/>
          <p:cNvSpPr/>
          <p:nvPr/>
        </p:nvSpPr>
        <p:spPr>
          <a:xfrm>
            <a:off x="568732" y="1870859"/>
            <a:ext cx="7073652" cy="454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63"/>
              </a:lnSpc>
            </a:pPr>
            <a:r>
              <a:rPr lang="en-US" sz="28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Takeaways: Shaping Your Future with AI</a:t>
            </a:r>
            <a:endParaRPr lang="en-US" sz="2850" dirty="0"/>
          </a:p>
        </p:txBody>
      </p:sp>
      <p:sp>
        <p:nvSpPr>
          <p:cNvPr id="5" name="Text 3"/>
          <p:cNvSpPr/>
          <p:nvPr/>
        </p:nvSpPr>
        <p:spPr>
          <a:xfrm>
            <a:off x="568732" y="2371993"/>
            <a:ext cx="51578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38"/>
              </a:lnSpc>
            </a:pPr>
            <a:r>
              <a:rPr lang="en-US" sz="1688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Embrace these insights to thrive in an AI-driven world</a:t>
            </a:r>
            <a:endParaRPr lang="en-US" sz="1688" dirty="0"/>
          </a:p>
        </p:txBody>
      </p:sp>
      <p:sp>
        <p:nvSpPr>
          <p:cNvPr id="6" name="Shape 4"/>
          <p:cNvSpPr/>
          <p:nvPr/>
        </p:nvSpPr>
        <p:spPr>
          <a:xfrm>
            <a:off x="568732" y="2820621"/>
            <a:ext cx="4859000" cy="1525459"/>
          </a:xfrm>
          <a:prstGeom prst="roundRect">
            <a:avLst>
              <a:gd name="adj" fmla="val 1358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00" y="2964388"/>
            <a:ext cx="414338" cy="414338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442" y="3078332"/>
            <a:ext cx="186452" cy="1864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12500" y="3496062"/>
            <a:ext cx="2007483" cy="227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63"/>
              </a:lnSpc>
            </a:pPr>
            <a:r>
              <a:rPr lang="en-US" sz="1425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Ubiquitous AI Integration</a:t>
            </a:r>
            <a:endParaRPr lang="en-US" sz="1425" dirty="0"/>
          </a:p>
        </p:txBody>
      </p:sp>
      <p:sp>
        <p:nvSpPr>
          <p:cNvPr id="10" name="Text 6"/>
          <p:cNvSpPr/>
          <p:nvPr/>
        </p:nvSpPr>
        <p:spPr>
          <a:xfrm>
            <a:off x="712500" y="3793510"/>
            <a:ext cx="4571465" cy="408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75"/>
              </a:lnSpc>
            </a:pPr>
            <a:r>
              <a:rPr lang="en-US" sz="108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will transform every industry, from tech to healthcare, demanding new skill sets.</a:t>
            </a:r>
            <a:endParaRPr lang="en-US" sz="1088" dirty="0"/>
          </a:p>
        </p:txBody>
      </p:sp>
      <p:sp>
        <p:nvSpPr>
          <p:cNvPr id="11" name="Shape 7"/>
          <p:cNvSpPr/>
          <p:nvPr/>
        </p:nvSpPr>
        <p:spPr>
          <a:xfrm>
            <a:off x="5545070" y="2820622"/>
            <a:ext cx="4859000" cy="1525459"/>
          </a:xfrm>
          <a:prstGeom prst="roundRect">
            <a:avLst>
              <a:gd name="adj" fmla="val 1358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8836" y="2964388"/>
            <a:ext cx="414338" cy="414338"/>
          </a:xfrm>
          <a:prstGeom prst="rect">
            <a:avLst/>
          </a:prstGeom>
        </p:spPr>
      </p:pic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02778" y="3078334"/>
            <a:ext cx="186452" cy="18645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688838" y="3496062"/>
            <a:ext cx="2058025" cy="227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63"/>
              </a:lnSpc>
            </a:pPr>
            <a:r>
              <a:rPr lang="en-US" sz="1425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Core Communication Skill</a:t>
            </a:r>
            <a:endParaRPr lang="en-US" sz="1425" dirty="0"/>
          </a:p>
        </p:txBody>
      </p:sp>
      <p:sp>
        <p:nvSpPr>
          <p:cNvPr id="15" name="Text 9"/>
          <p:cNvSpPr/>
          <p:nvPr/>
        </p:nvSpPr>
        <p:spPr>
          <a:xfrm>
            <a:off x="5688836" y="3793510"/>
            <a:ext cx="4571465" cy="408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75"/>
              </a:lnSpc>
            </a:pPr>
            <a:r>
              <a:rPr lang="en-US" sz="108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Prompt engineering is crucial for effectively directing AI and maximizing its utility across roles.</a:t>
            </a:r>
            <a:endParaRPr lang="en-US" sz="1088" dirty="0"/>
          </a:p>
        </p:txBody>
      </p:sp>
      <p:sp>
        <p:nvSpPr>
          <p:cNvPr id="16" name="Shape 10"/>
          <p:cNvSpPr/>
          <p:nvPr/>
        </p:nvSpPr>
        <p:spPr>
          <a:xfrm>
            <a:off x="568732" y="4463415"/>
            <a:ext cx="4859000" cy="1525459"/>
          </a:xfrm>
          <a:prstGeom prst="roundRect">
            <a:avLst>
              <a:gd name="adj" fmla="val 1358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500" y="4607183"/>
            <a:ext cx="414338" cy="414338"/>
          </a:xfrm>
          <a:prstGeom prst="rect">
            <a:avLst/>
          </a:prstGeom>
        </p:spPr>
      </p:pic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6442" y="4721126"/>
            <a:ext cx="186452" cy="186452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12500" y="5138857"/>
            <a:ext cx="1817370" cy="227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63"/>
              </a:lnSpc>
            </a:pPr>
            <a:r>
              <a:rPr lang="en-US" sz="1425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Dynamic Career Paths</a:t>
            </a:r>
            <a:endParaRPr lang="en-US" sz="1425" dirty="0"/>
          </a:p>
        </p:txBody>
      </p:sp>
      <p:sp>
        <p:nvSpPr>
          <p:cNvPr id="20" name="Text 12"/>
          <p:cNvSpPr/>
          <p:nvPr/>
        </p:nvSpPr>
        <p:spPr>
          <a:xfrm>
            <a:off x="712500" y="5436305"/>
            <a:ext cx="4571465" cy="408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75"/>
              </a:lnSpc>
            </a:pPr>
            <a:r>
              <a:rPr lang="en-US" sz="108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Exciting new jobs like AI Trainer, Prompt Engineer, and AI Ethics Specialist are rapidly emerging.</a:t>
            </a:r>
            <a:endParaRPr lang="en-US" sz="1088" dirty="0"/>
          </a:p>
        </p:txBody>
      </p:sp>
      <p:sp>
        <p:nvSpPr>
          <p:cNvPr id="21" name="Shape 13"/>
          <p:cNvSpPr/>
          <p:nvPr/>
        </p:nvSpPr>
        <p:spPr>
          <a:xfrm>
            <a:off x="5545070" y="4463417"/>
            <a:ext cx="4859000" cy="1525459"/>
          </a:xfrm>
          <a:prstGeom prst="roundRect">
            <a:avLst>
              <a:gd name="adj" fmla="val 1358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88836" y="4607183"/>
            <a:ext cx="414338" cy="414338"/>
          </a:xfrm>
          <a:prstGeom prst="rect">
            <a:avLst/>
          </a:prstGeom>
        </p:spPr>
      </p:pic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02778" y="4721128"/>
            <a:ext cx="186452" cy="186452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5688836" y="5138857"/>
            <a:ext cx="1817370" cy="227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63"/>
              </a:lnSpc>
            </a:pPr>
            <a:r>
              <a:rPr lang="en-US" sz="1425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Lead the AI Revolution</a:t>
            </a:r>
            <a:endParaRPr lang="en-US" sz="1425" dirty="0"/>
          </a:p>
        </p:txBody>
      </p:sp>
      <p:sp>
        <p:nvSpPr>
          <p:cNvPr id="25" name="Text 15"/>
          <p:cNvSpPr/>
          <p:nvPr/>
        </p:nvSpPr>
        <p:spPr>
          <a:xfrm>
            <a:off x="5688836" y="5436305"/>
            <a:ext cx="4571465" cy="408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75"/>
              </a:lnSpc>
            </a:pPr>
            <a:r>
              <a:rPr lang="en-US" sz="108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Early mastery of prompt engineering positions you as a leader in the evolving AI landscape.</a:t>
            </a:r>
            <a:endParaRPr lang="en-US" sz="1088" dirty="0"/>
          </a:p>
        </p:txBody>
      </p:sp>
      <p:sp>
        <p:nvSpPr>
          <p:cNvPr id="26" name="Shape 16"/>
          <p:cNvSpPr/>
          <p:nvPr/>
        </p:nvSpPr>
        <p:spPr>
          <a:xfrm>
            <a:off x="568732" y="6120946"/>
            <a:ext cx="9835337" cy="530870"/>
          </a:xfrm>
          <a:prstGeom prst="roundRect">
            <a:avLst>
              <a:gd name="adj" fmla="val 39027"/>
            </a:avLst>
          </a:prstGeom>
          <a:solidFill>
            <a:srgbClr val="BEDFF3"/>
          </a:solidFill>
          <a:ln/>
        </p:spPr>
      </p:sp>
      <p:pic>
        <p:nvPicPr>
          <p:cNvPr id="27" name="Image 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6785" y="6321237"/>
            <a:ext cx="172611" cy="138053"/>
          </a:xfrm>
          <a:prstGeom prst="rect">
            <a:avLst/>
          </a:prstGeom>
        </p:spPr>
      </p:pic>
      <p:sp>
        <p:nvSpPr>
          <p:cNvPr id="28" name="Text 17"/>
          <p:cNvSpPr/>
          <p:nvPr/>
        </p:nvSpPr>
        <p:spPr>
          <a:xfrm>
            <a:off x="1017448" y="6272748"/>
            <a:ext cx="9248567" cy="204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75"/>
              </a:lnSpc>
            </a:pPr>
            <a:r>
              <a:rPr lang="en-US" sz="1088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Your future starts now:</a:t>
            </a:r>
            <a:r>
              <a:rPr lang="en-US" sz="1088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Be an </a:t>
            </a:r>
            <a:r>
              <a:rPr lang="en-US" sz="1088" dirty="0">
                <a:solidFill>
                  <a:srgbClr val="6AA8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pioneer</a:t>
            </a:r>
            <a:r>
              <a:rPr lang="en-US" sz="1088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shape tomorrow's world!</a:t>
            </a:r>
            <a:endParaRPr lang="en-US" sz="1088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68732" y="1655654"/>
            <a:ext cx="1791920" cy="191899"/>
          </a:xfrm>
          <a:prstGeom prst="roundRect">
            <a:avLst>
              <a:gd name="adj" fmla="val 71130"/>
            </a:avLst>
          </a:prstGeom>
          <a:solidFill>
            <a:srgbClr val="D4E9F7"/>
          </a:solidFill>
          <a:ln/>
        </p:spPr>
      </p:sp>
      <p:sp>
        <p:nvSpPr>
          <p:cNvPr id="3" name="Text 1"/>
          <p:cNvSpPr/>
          <p:nvPr/>
        </p:nvSpPr>
        <p:spPr>
          <a:xfrm>
            <a:off x="636955" y="1689765"/>
            <a:ext cx="1655475" cy="123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938"/>
              </a:lnSpc>
            </a:pPr>
            <a:r>
              <a:rPr lang="en-US" sz="71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OF PROMPT ENGINEERING</a:t>
            </a:r>
            <a:endParaRPr lang="en-US" sz="713" dirty="0"/>
          </a:p>
        </p:txBody>
      </p:sp>
      <p:sp>
        <p:nvSpPr>
          <p:cNvPr id="4" name="Text 2"/>
          <p:cNvSpPr/>
          <p:nvPr/>
        </p:nvSpPr>
        <p:spPr>
          <a:xfrm>
            <a:off x="568732" y="1879342"/>
            <a:ext cx="3234155" cy="374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25"/>
              </a:lnSpc>
            </a:pPr>
            <a:r>
              <a:rPr lang="en-US" sz="2325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Points to Remember</a:t>
            </a:r>
            <a:endParaRPr lang="en-US" sz="2325" dirty="0"/>
          </a:p>
        </p:txBody>
      </p:sp>
      <p:sp>
        <p:nvSpPr>
          <p:cNvPr id="5" name="Text 3"/>
          <p:cNvSpPr/>
          <p:nvPr/>
        </p:nvSpPr>
        <p:spPr>
          <a:xfrm>
            <a:off x="568732" y="2285286"/>
            <a:ext cx="5355580" cy="224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63"/>
              </a:lnSpc>
            </a:pPr>
            <a:r>
              <a:rPr lang="en-US" sz="1388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Master these fundamentals to become a prompt engineering expert</a:t>
            </a:r>
            <a:endParaRPr lang="en-US" sz="1388" dirty="0"/>
          </a:p>
        </p:txBody>
      </p:sp>
      <p:sp>
        <p:nvSpPr>
          <p:cNvPr id="6" name="Shape 4"/>
          <p:cNvSpPr/>
          <p:nvPr/>
        </p:nvSpPr>
        <p:spPr>
          <a:xfrm>
            <a:off x="568732" y="2799636"/>
            <a:ext cx="4877842" cy="798939"/>
          </a:xfrm>
          <a:prstGeom prst="roundRect">
            <a:avLst>
              <a:gd name="adj" fmla="val 6867"/>
            </a:avLst>
          </a:prstGeom>
          <a:solidFill>
            <a:srgbClr val="FFFFFF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32" y="2788206"/>
            <a:ext cx="4877842" cy="45720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006" y="2629078"/>
            <a:ext cx="341204" cy="341204"/>
          </a:xfrm>
          <a:prstGeom prst="rect">
            <a:avLst/>
          </a:prstGeom>
        </p:spPr>
      </p:pic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9341" y="2731413"/>
            <a:ext cx="136446" cy="13644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93838" y="3083957"/>
            <a:ext cx="1674227" cy="187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63"/>
              </a:lnSpc>
            </a:pPr>
            <a:r>
              <a:rPr lang="en-US" sz="1163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Prompts Are Instructions</a:t>
            </a:r>
            <a:endParaRPr lang="en-US" sz="1163" dirty="0"/>
          </a:p>
        </p:txBody>
      </p:sp>
      <p:sp>
        <p:nvSpPr>
          <p:cNvPr id="11" name="Text 6"/>
          <p:cNvSpPr/>
          <p:nvPr/>
        </p:nvSpPr>
        <p:spPr>
          <a:xfrm>
            <a:off x="693837" y="3318808"/>
            <a:ext cx="4627632" cy="154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00"/>
              </a:lnSpc>
            </a:pPr>
            <a:r>
              <a:rPr lang="en-US" sz="86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Clear, specific commands that guide AI to give you the best answers.</a:t>
            </a:r>
            <a:endParaRPr lang="en-US" sz="863" dirty="0"/>
          </a:p>
        </p:txBody>
      </p:sp>
      <p:sp>
        <p:nvSpPr>
          <p:cNvPr id="12" name="Shape 7"/>
          <p:cNvSpPr/>
          <p:nvPr/>
        </p:nvSpPr>
        <p:spPr>
          <a:xfrm>
            <a:off x="5526137" y="2799636"/>
            <a:ext cx="4877931" cy="798939"/>
          </a:xfrm>
          <a:prstGeom prst="roundRect">
            <a:avLst>
              <a:gd name="adj" fmla="val 6867"/>
            </a:avLst>
          </a:prstGeom>
          <a:solidFill>
            <a:srgbClr val="FFFFFF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137" y="2788206"/>
            <a:ext cx="4877931" cy="45720"/>
          </a:xfrm>
          <a:prstGeom prst="rect">
            <a:avLst/>
          </a:prstGeom>
        </p:spPr>
      </p:pic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4501" y="2629078"/>
            <a:ext cx="341204" cy="341204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96836" y="2731413"/>
            <a:ext cx="136446" cy="136446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5651244" y="3083957"/>
            <a:ext cx="1496615" cy="187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63"/>
              </a:lnSpc>
            </a:pPr>
            <a:r>
              <a:rPr lang="en-US" sz="1163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 R-O-C-K Formula</a:t>
            </a:r>
            <a:endParaRPr lang="en-US" sz="1163" dirty="0"/>
          </a:p>
        </p:txBody>
      </p:sp>
      <p:sp>
        <p:nvSpPr>
          <p:cNvPr id="17" name="Text 9"/>
          <p:cNvSpPr/>
          <p:nvPr/>
        </p:nvSpPr>
        <p:spPr>
          <a:xfrm>
            <a:off x="5651244" y="3318808"/>
            <a:ext cx="4627721" cy="154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00"/>
              </a:lnSpc>
            </a:pPr>
            <a:r>
              <a:rPr lang="en-US" sz="86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Role, Objective, Context, Constraints – your secret to success.</a:t>
            </a:r>
            <a:endParaRPr lang="en-US" sz="863" dirty="0"/>
          </a:p>
        </p:txBody>
      </p:sp>
      <p:sp>
        <p:nvSpPr>
          <p:cNvPr id="18" name="Shape 10"/>
          <p:cNvSpPr/>
          <p:nvPr/>
        </p:nvSpPr>
        <p:spPr>
          <a:xfrm>
            <a:off x="568732" y="3848696"/>
            <a:ext cx="4877842" cy="798939"/>
          </a:xfrm>
          <a:prstGeom prst="roundRect">
            <a:avLst>
              <a:gd name="adj" fmla="val 6867"/>
            </a:avLst>
          </a:prstGeom>
          <a:solidFill>
            <a:srgbClr val="FFFFFF"/>
          </a:solidFill>
          <a:ln/>
        </p:spPr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32" y="3837266"/>
            <a:ext cx="4877842" cy="45720"/>
          </a:xfrm>
          <a:prstGeom prst="rect">
            <a:avLst/>
          </a:prstGeom>
        </p:spPr>
      </p:pic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006" y="3678138"/>
            <a:ext cx="341204" cy="341204"/>
          </a:xfrm>
          <a:prstGeom prst="rect">
            <a:avLst/>
          </a:prstGeom>
        </p:spPr>
      </p:pic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39341" y="3780473"/>
            <a:ext cx="136446" cy="136446"/>
          </a:xfrm>
          <a:prstGeom prst="rect">
            <a:avLst/>
          </a:prstGeom>
        </p:spPr>
      </p:pic>
      <p:sp>
        <p:nvSpPr>
          <p:cNvPr id="22" name="Text 11"/>
          <p:cNvSpPr/>
          <p:nvPr/>
        </p:nvSpPr>
        <p:spPr>
          <a:xfrm>
            <a:off x="693838" y="4133017"/>
            <a:ext cx="1496615" cy="187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63"/>
              </a:lnSpc>
            </a:pPr>
            <a:r>
              <a:rPr lang="en-US" sz="1163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Clarity is King</a:t>
            </a:r>
            <a:endParaRPr lang="en-US" sz="1163" dirty="0"/>
          </a:p>
        </p:txBody>
      </p:sp>
      <p:sp>
        <p:nvSpPr>
          <p:cNvPr id="23" name="Text 12"/>
          <p:cNvSpPr/>
          <p:nvPr/>
        </p:nvSpPr>
        <p:spPr>
          <a:xfrm>
            <a:off x="693837" y="4367867"/>
            <a:ext cx="4627632" cy="154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00"/>
              </a:lnSpc>
            </a:pPr>
            <a:r>
              <a:rPr lang="en-US" sz="86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Better prompts lead to better responses. Be specific and detailed.</a:t>
            </a:r>
            <a:endParaRPr lang="en-US" sz="863" dirty="0"/>
          </a:p>
        </p:txBody>
      </p:sp>
      <p:sp>
        <p:nvSpPr>
          <p:cNvPr id="24" name="Shape 13"/>
          <p:cNvSpPr/>
          <p:nvPr/>
        </p:nvSpPr>
        <p:spPr>
          <a:xfrm>
            <a:off x="5526137" y="3848696"/>
            <a:ext cx="4877931" cy="798939"/>
          </a:xfrm>
          <a:prstGeom prst="roundRect">
            <a:avLst>
              <a:gd name="adj" fmla="val 6867"/>
            </a:avLst>
          </a:prstGeom>
          <a:solidFill>
            <a:srgbClr val="FFFFFF"/>
          </a:solidFill>
          <a:ln/>
        </p:spPr>
      </p:sp>
      <p:pic>
        <p:nvPicPr>
          <p:cNvPr id="25" name="Image 9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137" y="3837266"/>
            <a:ext cx="4877931" cy="45720"/>
          </a:xfrm>
          <a:prstGeom prst="rect">
            <a:avLst/>
          </a:prstGeom>
        </p:spPr>
      </p:pic>
      <p:pic>
        <p:nvPicPr>
          <p:cNvPr id="26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4501" y="3678138"/>
            <a:ext cx="341204" cy="341204"/>
          </a:xfrm>
          <a:prstGeom prst="rect">
            <a:avLst/>
          </a:prstGeom>
        </p:spPr>
      </p:pic>
      <p:pic>
        <p:nvPicPr>
          <p:cNvPr id="27" name="Image 1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96836" y="3780473"/>
            <a:ext cx="136446" cy="136446"/>
          </a:xfrm>
          <a:prstGeom prst="rect">
            <a:avLst/>
          </a:prstGeom>
        </p:spPr>
      </p:pic>
      <p:sp>
        <p:nvSpPr>
          <p:cNvPr id="28" name="Text 14"/>
          <p:cNvSpPr/>
          <p:nvPr/>
        </p:nvSpPr>
        <p:spPr>
          <a:xfrm>
            <a:off x="5651244" y="4133017"/>
            <a:ext cx="1496615" cy="187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63"/>
              </a:lnSpc>
            </a:pPr>
            <a:r>
              <a:rPr lang="en-US" sz="1163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Practice Every Day</a:t>
            </a:r>
            <a:endParaRPr lang="en-US" sz="1163" dirty="0"/>
          </a:p>
        </p:txBody>
      </p:sp>
      <p:sp>
        <p:nvSpPr>
          <p:cNvPr id="29" name="Text 15"/>
          <p:cNvSpPr/>
          <p:nvPr/>
        </p:nvSpPr>
        <p:spPr>
          <a:xfrm>
            <a:off x="5651244" y="4367867"/>
            <a:ext cx="4627721" cy="154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00"/>
              </a:lnSpc>
            </a:pPr>
            <a:r>
              <a:rPr lang="en-US" sz="86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Start with simple prompts, then try more complex ones to hone your skills.</a:t>
            </a:r>
            <a:endParaRPr lang="en-US" sz="863" dirty="0"/>
          </a:p>
        </p:txBody>
      </p:sp>
      <p:sp>
        <p:nvSpPr>
          <p:cNvPr id="30" name="Text 16"/>
          <p:cNvSpPr/>
          <p:nvPr/>
        </p:nvSpPr>
        <p:spPr>
          <a:xfrm>
            <a:off x="568732" y="4767024"/>
            <a:ext cx="2448431" cy="29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1875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Start Practicing Today!</a:t>
            </a:r>
            <a:endParaRPr lang="en-US" sz="1875" dirty="0"/>
          </a:p>
        </p:txBody>
      </p:sp>
      <p:sp>
        <p:nvSpPr>
          <p:cNvPr id="31" name="Text 17"/>
          <p:cNvSpPr/>
          <p:nvPr/>
        </p:nvSpPr>
        <p:spPr>
          <a:xfrm>
            <a:off x="739290" y="5275302"/>
            <a:ext cx="9664780" cy="154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00"/>
              </a:lnSpc>
            </a:pPr>
            <a:r>
              <a:rPr lang="en-US" sz="86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Remember: Even experts started as beginners. Every great prompt engineer was once a student just like you!</a:t>
            </a:r>
            <a:endParaRPr lang="en-US" sz="863" dirty="0"/>
          </a:p>
        </p:txBody>
      </p:sp>
      <p:sp>
        <p:nvSpPr>
          <p:cNvPr id="32" name="Shape 18"/>
          <p:cNvSpPr/>
          <p:nvPr/>
        </p:nvSpPr>
        <p:spPr>
          <a:xfrm>
            <a:off x="568732" y="5185738"/>
            <a:ext cx="11430" cy="333792"/>
          </a:xfrm>
          <a:prstGeom prst="rect">
            <a:avLst/>
          </a:prstGeom>
          <a:solidFill>
            <a:srgbClr val="75BAE6"/>
          </a:solidFill>
          <a:ln/>
        </p:spPr>
      </p:sp>
      <p:sp>
        <p:nvSpPr>
          <p:cNvPr id="33" name="Text 19"/>
          <p:cNvSpPr/>
          <p:nvPr/>
        </p:nvSpPr>
        <p:spPr>
          <a:xfrm>
            <a:off x="568732" y="5638919"/>
            <a:ext cx="2722751" cy="29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1875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Your Journey Begins Here</a:t>
            </a:r>
            <a:endParaRPr lang="en-US" sz="1875" dirty="0"/>
          </a:p>
        </p:txBody>
      </p:sp>
      <p:sp>
        <p:nvSpPr>
          <p:cNvPr id="34" name="Text 20"/>
          <p:cNvSpPr/>
          <p:nvPr/>
        </p:nvSpPr>
        <p:spPr>
          <a:xfrm>
            <a:off x="568732" y="6057633"/>
            <a:ext cx="4130784" cy="516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50"/>
              </a:lnSpc>
            </a:pPr>
            <a:r>
              <a:rPr lang="en-US" sz="3225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Zero to Hero</a:t>
            </a:r>
            <a:endParaRPr lang="en-US" sz="32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68732" y="1688426"/>
            <a:ext cx="917258" cy="305306"/>
          </a:xfrm>
          <a:prstGeom prst="roundRect">
            <a:avLst>
              <a:gd name="adj" fmla="val 63869"/>
            </a:avLst>
          </a:prstGeom>
          <a:solidFill>
            <a:srgbClr val="D4E9F7"/>
          </a:solidFill>
          <a:ln/>
        </p:spPr>
      </p:sp>
      <p:sp>
        <p:nvSpPr>
          <p:cNvPr id="3" name="Text 1"/>
          <p:cNvSpPr/>
          <p:nvPr/>
        </p:nvSpPr>
        <p:spPr>
          <a:xfrm>
            <a:off x="666155" y="1737093"/>
            <a:ext cx="722412" cy="207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13"/>
              </a:lnSpc>
            </a:pPr>
            <a:r>
              <a:rPr lang="en-US" sz="101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CONTENTS</a:t>
            </a:r>
            <a:endParaRPr lang="en-US" sz="1013" dirty="0"/>
          </a:p>
        </p:txBody>
      </p:sp>
      <p:sp>
        <p:nvSpPr>
          <p:cNvPr id="4" name="Text 2"/>
          <p:cNvSpPr/>
          <p:nvPr/>
        </p:nvSpPr>
        <p:spPr>
          <a:xfrm>
            <a:off x="568732" y="2058650"/>
            <a:ext cx="4459397" cy="534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200"/>
              </a:lnSpc>
            </a:pPr>
            <a:r>
              <a:rPr lang="en-US" sz="3338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What You'll Learn Today</a:t>
            </a:r>
            <a:endParaRPr lang="en-US" sz="3338" dirty="0"/>
          </a:p>
        </p:txBody>
      </p:sp>
      <p:sp>
        <p:nvSpPr>
          <p:cNvPr id="5" name="Text 3"/>
          <p:cNvSpPr/>
          <p:nvPr/>
        </p:nvSpPr>
        <p:spPr>
          <a:xfrm>
            <a:off x="568732" y="2836873"/>
            <a:ext cx="162431" cy="203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25"/>
              </a:lnSpc>
            </a:pPr>
            <a:r>
              <a:rPr lang="en-US" sz="1275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01</a:t>
            </a:r>
            <a:endParaRPr lang="en-US" sz="1275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32" y="3090029"/>
            <a:ext cx="4836408" cy="2286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68732" y="3216921"/>
            <a:ext cx="2138035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Introduction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568732" y="3581519"/>
            <a:ext cx="4836408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25"/>
              </a:lnSpc>
            </a:pPr>
            <a:r>
              <a:rPr lang="en-US" sz="1275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AI, Prompts &amp; Why it Matters</a:t>
            </a:r>
            <a:endParaRPr lang="en-US" sz="1275" dirty="0"/>
          </a:p>
        </p:txBody>
      </p:sp>
      <p:sp>
        <p:nvSpPr>
          <p:cNvPr id="9" name="Text 6"/>
          <p:cNvSpPr/>
          <p:nvPr/>
        </p:nvSpPr>
        <p:spPr>
          <a:xfrm>
            <a:off x="5567573" y="2836873"/>
            <a:ext cx="162431" cy="203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25"/>
              </a:lnSpc>
            </a:pPr>
            <a:r>
              <a:rPr lang="en-US" sz="1275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02</a:t>
            </a:r>
            <a:endParaRPr lang="en-US" sz="1275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573" y="3090029"/>
            <a:ext cx="4836497" cy="2286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567573" y="3216922"/>
            <a:ext cx="2138035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How AI Understands</a:t>
            </a:r>
            <a:endParaRPr lang="en-US" sz="1650" dirty="0"/>
          </a:p>
        </p:txBody>
      </p:sp>
      <p:sp>
        <p:nvSpPr>
          <p:cNvPr id="12" name="Text 8"/>
          <p:cNvSpPr/>
          <p:nvPr/>
        </p:nvSpPr>
        <p:spPr>
          <a:xfrm>
            <a:off x="5567573" y="3581519"/>
            <a:ext cx="4836497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25"/>
              </a:lnSpc>
            </a:pPr>
            <a:r>
              <a:rPr lang="en-US" sz="1275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Instructions &amp; Clear Communication</a:t>
            </a:r>
            <a:endParaRPr lang="en-US" sz="1275" dirty="0"/>
          </a:p>
        </p:txBody>
      </p:sp>
      <p:sp>
        <p:nvSpPr>
          <p:cNvPr id="13" name="Text 9"/>
          <p:cNvSpPr/>
          <p:nvPr/>
        </p:nvSpPr>
        <p:spPr>
          <a:xfrm>
            <a:off x="568732" y="4125784"/>
            <a:ext cx="162431" cy="203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25"/>
              </a:lnSpc>
            </a:pPr>
            <a:r>
              <a:rPr lang="en-US" sz="1275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03</a:t>
            </a:r>
            <a:endParaRPr lang="en-US" sz="1275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32" y="4362689"/>
            <a:ext cx="4836408" cy="2286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68732" y="4505832"/>
            <a:ext cx="2138035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Types of Prompts</a:t>
            </a:r>
            <a:endParaRPr lang="en-US" sz="1650" dirty="0"/>
          </a:p>
        </p:txBody>
      </p:sp>
      <p:sp>
        <p:nvSpPr>
          <p:cNvPr id="16" name="Text 11"/>
          <p:cNvSpPr/>
          <p:nvPr/>
        </p:nvSpPr>
        <p:spPr>
          <a:xfrm>
            <a:off x="568732" y="4870430"/>
            <a:ext cx="4836408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25"/>
              </a:lnSpc>
            </a:pPr>
            <a:r>
              <a:rPr lang="en-US" sz="1275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 Essential Prompt Styles</a:t>
            </a:r>
            <a:endParaRPr lang="en-US" sz="1275" dirty="0"/>
          </a:p>
        </p:txBody>
      </p:sp>
      <p:sp>
        <p:nvSpPr>
          <p:cNvPr id="17" name="Text 12"/>
          <p:cNvSpPr/>
          <p:nvPr/>
        </p:nvSpPr>
        <p:spPr>
          <a:xfrm>
            <a:off x="5567573" y="4125784"/>
            <a:ext cx="162431" cy="203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25"/>
              </a:lnSpc>
            </a:pPr>
            <a:r>
              <a:rPr lang="en-US" sz="1275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04</a:t>
            </a:r>
            <a:endParaRPr lang="en-US" sz="1275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573" y="4362689"/>
            <a:ext cx="4836497" cy="2286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5567573" y="4505833"/>
            <a:ext cx="2138035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Good vs Bad Prompts</a:t>
            </a:r>
            <a:endParaRPr lang="en-US" sz="1650" dirty="0"/>
          </a:p>
        </p:txBody>
      </p:sp>
      <p:sp>
        <p:nvSpPr>
          <p:cNvPr id="20" name="Text 14"/>
          <p:cNvSpPr/>
          <p:nvPr/>
        </p:nvSpPr>
        <p:spPr>
          <a:xfrm>
            <a:off x="5567573" y="4870430"/>
            <a:ext cx="4836497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25"/>
              </a:lnSpc>
            </a:pPr>
            <a:r>
              <a:rPr lang="en-US" sz="1275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Examples &amp; Comparison</a:t>
            </a:r>
            <a:endParaRPr lang="en-US" sz="1275" dirty="0"/>
          </a:p>
        </p:txBody>
      </p:sp>
      <p:sp>
        <p:nvSpPr>
          <p:cNvPr id="21" name="Text 15"/>
          <p:cNvSpPr/>
          <p:nvPr/>
        </p:nvSpPr>
        <p:spPr>
          <a:xfrm>
            <a:off x="568732" y="5414695"/>
            <a:ext cx="162431" cy="203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25"/>
              </a:lnSpc>
            </a:pPr>
            <a:r>
              <a:rPr lang="en-US" sz="1275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05</a:t>
            </a:r>
            <a:endParaRPr lang="en-US" sz="1275" dirty="0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32" y="5635436"/>
            <a:ext cx="4836408" cy="2286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568732" y="5794743"/>
            <a:ext cx="2138035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R-O-C-K Technique</a:t>
            </a:r>
            <a:endParaRPr lang="en-US" sz="1650" dirty="0"/>
          </a:p>
        </p:txBody>
      </p:sp>
      <p:sp>
        <p:nvSpPr>
          <p:cNvPr id="24" name="Text 17"/>
          <p:cNvSpPr/>
          <p:nvPr/>
        </p:nvSpPr>
        <p:spPr>
          <a:xfrm>
            <a:off x="568732" y="6159341"/>
            <a:ext cx="4836408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25"/>
              </a:lnSpc>
            </a:pPr>
            <a:r>
              <a:rPr lang="en-US" sz="1275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Role, Objective, Context, Constraints</a:t>
            </a:r>
            <a:endParaRPr lang="en-US" sz="1275" dirty="0"/>
          </a:p>
        </p:txBody>
      </p:sp>
      <p:sp>
        <p:nvSpPr>
          <p:cNvPr id="25" name="Text 18"/>
          <p:cNvSpPr/>
          <p:nvPr/>
        </p:nvSpPr>
        <p:spPr>
          <a:xfrm>
            <a:off x="5567573" y="5414695"/>
            <a:ext cx="162431" cy="203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25"/>
              </a:lnSpc>
            </a:pPr>
            <a:r>
              <a:rPr lang="en-US" sz="1275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06</a:t>
            </a:r>
            <a:endParaRPr lang="en-US" sz="1275" dirty="0"/>
          </a:p>
        </p:txBody>
      </p:sp>
      <p:pic>
        <p:nvPicPr>
          <p:cNvPr id="26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573" y="5635436"/>
            <a:ext cx="4836497" cy="22860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5567573" y="5794744"/>
            <a:ext cx="2138035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Step-by-Step Guide</a:t>
            </a:r>
            <a:endParaRPr lang="en-US" sz="1650" dirty="0"/>
          </a:p>
        </p:txBody>
      </p:sp>
      <p:sp>
        <p:nvSpPr>
          <p:cNvPr id="28" name="Text 20"/>
          <p:cNvSpPr/>
          <p:nvPr/>
        </p:nvSpPr>
        <p:spPr>
          <a:xfrm>
            <a:off x="5567573" y="6159341"/>
            <a:ext cx="4836497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25"/>
              </a:lnSpc>
            </a:pPr>
            <a:r>
              <a:rPr lang="en-US" sz="1275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How to Write Great Prompts</a:t>
            </a:r>
            <a:endParaRPr lang="en-US" sz="127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260" y="1028700"/>
            <a:ext cx="4320540" cy="61722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68732" y="1530013"/>
            <a:ext cx="1121926" cy="265480"/>
          </a:xfrm>
          <a:prstGeom prst="roundRect">
            <a:avLst>
              <a:gd name="adj" fmla="val 66105"/>
            </a:avLst>
          </a:prstGeom>
          <a:solidFill>
            <a:srgbClr val="D4E9F7"/>
          </a:solidFill>
          <a:ln/>
        </p:spPr>
      </p:sp>
      <p:sp>
        <p:nvSpPr>
          <p:cNvPr id="4" name="Text 1"/>
          <p:cNvSpPr/>
          <p:nvPr/>
        </p:nvSpPr>
        <p:spPr>
          <a:xfrm>
            <a:off x="656422" y="1573858"/>
            <a:ext cx="946547" cy="177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88"/>
              </a:lnSpc>
            </a:pPr>
            <a:r>
              <a:rPr lang="en-US" sz="9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</a:t>
            </a:r>
            <a:endParaRPr lang="en-US" sz="900" dirty="0"/>
          </a:p>
        </p:txBody>
      </p:sp>
      <p:sp>
        <p:nvSpPr>
          <p:cNvPr id="5" name="Text 2"/>
          <p:cNvSpPr/>
          <p:nvPr/>
        </p:nvSpPr>
        <p:spPr>
          <a:xfrm>
            <a:off x="568732" y="1848088"/>
            <a:ext cx="4842480" cy="481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788"/>
              </a:lnSpc>
            </a:pPr>
            <a:r>
              <a:rPr lang="en-US" sz="30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Understanding AI &amp; Prompts</a:t>
            </a:r>
            <a:endParaRPr lang="en-US" sz="3000" dirty="0"/>
          </a:p>
        </p:txBody>
      </p:sp>
      <p:sp>
        <p:nvSpPr>
          <p:cNvPr id="6" name="Text 3"/>
          <p:cNvSpPr/>
          <p:nvPr/>
        </p:nvSpPr>
        <p:spPr>
          <a:xfrm>
            <a:off x="568732" y="2381726"/>
            <a:ext cx="4338578" cy="288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Building Blocks of Prompt Engineering</a:t>
            </a:r>
            <a:endParaRPr lang="en-US" dirty="0"/>
          </a:p>
        </p:txBody>
      </p:sp>
      <p:sp>
        <p:nvSpPr>
          <p:cNvPr id="7" name="Shape 4"/>
          <p:cNvSpPr/>
          <p:nvPr/>
        </p:nvSpPr>
        <p:spPr>
          <a:xfrm>
            <a:off x="568732" y="3086994"/>
            <a:ext cx="1819156" cy="3612595"/>
          </a:xfrm>
          <a:prstGeom prst="roundRect">
            <a:avLst>
              <a:gd name="adj" fmla="val 4524"/>
            </a:avLst>
          </a:prstGeom>
          <a:solidFill>
            <a:srgbClr val="FFFFFF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32" y="3069848"/>
            <a:ext cx="1819156" cy="68580"/>
          </a:xfrm>
          <a:prstGeom prst="rect">
            <a:avLst/>
          </a:prstGeom>
        </p:spPr>
      </p:pic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952" y="2867680"/>
            <a:ext cx="438716" cy="43871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390576" y="2977336"/>
            <a:ext cx="175469" cy="219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35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1350" dirty="0"/>
          </a:p>
        </p:txBody>
      </p:sp>
      <p:sp>
        <p:nvSpPr>
          <p:cNvPr id="11" name="Text 6"/>
          <p:cNvSpPr/>
          <p:nvPr/>
        </p:nvSpPr>
        <p:spPr>
          <a:xfrm>
            <a:off x="732056" y="3452575"/>
            <a:ext cx="1492508" cy="240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5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What is AI?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732056" y="3771989"/>
            <a:ext cx="1492508" cy="889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25"/>
              </a:lnSpc>
            </a:pPr>
            <a:r>
              <a:rPr lang="en-US" sz="1125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Computer systems that think, learn, and solve problems, like a smart helper!</a:t>
            </a:r>
            <a:endParaRPr lang="en-US" sz="1125" dirty="0"/>
          </a:p>
        </p:txBody>
      </p:sp>
      <p:sp>
        <p:nvSpPr>
          <p:cNvPr id="13" name="Text 8"/>
          <p:cNvSpPr/>
          <p:nvPr/>
        </p:nvSpPr>
        <p:spPr>
          <a:xfrm>
            <a:off x="732056" y="4739968"/>
            <a:ext cx="1492508" cy="444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25"/>
              </a:lnSpc>
            </a:pPr>
            <a:r>
              <a:rPr lang="en-US" sz="1125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Examples:</a:t>
            </a:r>
            <a:r>
              <a:rPr lang="en-US" sz="1125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ChatGPT, Google Assistant</a:t>
            </a:r>
            <a:endParaRPr lang="en-US" sz="1125" dirty="0"/>
          </a:p>
        </p:txBody>
      </p:sp>
      <p:sp>
        <p:nvSpPr>
          <p:cNvPr id="14" name="Shape 9"/>
          <p:cNvSpPr/>
          <p:nvPr/>
        </p:nvSpPr>
        <p:spPr>
          <a:xfrm>
            <a:off x="2519424" y="3086995"/>
            <a:ext cx="1819156" cy="3612595"/>
          </a:xfrm>
          <a:prstGeom prst="roundRect">
            <a:avLst>
              <a:gd name="adj" fmla="val 4524"/>
            </a:avLst>
          </a:prstGeom>
          <a:solidFill>
            <a:srgbClr val="FFFFFF"/>
          </a:solidFill>
          <a:ln/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424" y="3069848"/>
            <a:ext cx="1819156" cy="68580"/>
          </a:xfrm>
          <a:prstGeom prst="rect">
            <a:avLst/>
          </a:prstGeom>
        </p:spPr>
      </p:pic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9642" y="2867680"/>
            <a:ext cx="438716" cy="438716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3341266" y="2977336"/>
            <a:ext cx="175469" cy="219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35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1350" dirty="0"/>
          </a:p>
        </p:txBody>
      </p:sp>
      <p:sp>
        <p:nvSpPr>
          <p:cNvPr id="18" name="Text 11"/>
          <p:cNvSpPr/>
          <p:nvPr/>
        </p:nvSpPr>
        <p:spPr>
          <a:xfrm>
            <a:off x="2682748" y="3452577"/>
            <a:ext cx="1492508" cy="480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5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What is a Prompt?</a:t>
            </a:r>
            <a:endParaRPr lang="en-US" sz="1500" dirty="0"/>
          </a:p>
        </p:txBody>
      </p:sp>
      <p:sp>
        <p:nvSpPr>
          <p:cNvPr id="19" name="Text 12"/>
          <p:cNvSpPr/>
          <p:nvPr/>
        </p:nvSpPr>
        <p:spPr>
          <a:xfrm>
            <a:off x="2682748" y="4012467"/>
            <a:ext cx="1492508" cy="111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25"/>
              </a:lnSpc>
            </a:pPr>
            <a:r>
              <a:rPr lang="en-US" sz="1125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These are the instructions, questions, or commands you give to AI.</a:t>
            </a:r>
            <a:endParaRPr lang="en-US" sz="1125" dirty="0"/>
          </a:p>
        </p:txBody>
      </p:sp>
      <p:sp>
        <p:nvSpPr>
          <p:cNvPr id="20" name="Text 13"/>
          <p:cNvSpPr/>
          <p:nvPr/>
        </p:nvSpPr>
        <p:spPr>
          <a:xfrm>
            <a:off x="2682748" y="5202706"/>
            <a:ext cx="1492508" cy="1333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25"/>
              </a:lnSpc>
            </a:pPr>
            <a:r>
              <a:rPr lang="en-US" sz="1125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Examples:</a:t>
            </a:r>
            <a:r>
              <a:rPr lang="en-US" sz="1125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"Explain photosynthesis", "Siri, play my favorite playlist", "Write a poem about space"</a:t>
            </a:r>
            <a:endParaRPr lang="en-US" sz="1125" dirty="0"/>
          </a:p>
        </p:txBody>
      </p:sp>
      <p:sp>
        <p:nvSpPr>
          <p:cNvPr id="21" name="Shape 14"/>
          <p:cNvSpPr/>
          <p:nvPr/>
        </p:nvSpPr>
        <p:spPr>
          <a:xfrm>
            <a:off x="4470114" y="3086995"/>
            <a:ext cx="1819156" cy="3612595"/>
          </a:xfrm>
          <a:prstGeom prst="roundRect">
            <a:avLst>
              <a:gd name="adj" fmla="val 4524"/>
            </a:avLst>
          </a:prstGeom>
          <a:solidFill>
            <a:srgbClr val="FFFFFF"/>
          </a:solidFill>
          <a:ln/>
        </p:spPr>
      </p:sp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114" y="3069848"/>
            <a:ext cx="1819156" cy="68580"/>
          </a:xfrm>
          <a:prstGeom prst="rect">
            <a:avLst/>
          </a:prstGeom>
        </p:spPr>
      </p:pic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0332" y="2867680"/>
            <a:ext cx="438716" cy="438716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5291956" y="2977336"/>
            <a:ext cx="175469" cy="219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35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1350" dirty="0"/>
          </a:p>
        </p:txBody>
      </p:sp>
      <p:sp>
        <p:nvSpPr>
          <p:cNvPr id="25" name="Text 16"/>
          <p:cNvSpPr/>
          <p:nvPr/>
        </p:nvSpPr>
        <p:spPr>
          <a:xfrm>
            <a:off x="4633438" y="3452577"/>
            <a:ext cx="1492508" cy="240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5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Why Learn This?</a:t>
            </a:r>
            <a:endParaRPr lang="en-US" sz="1500" dirty="0"/>
          </a:p>
        </p:txBody>
      </p:sp>
      <p:sp>
        <p:nvSpPr>
          <p:cNvPr id="26" name="Text 17"/>
          <p:cNvSpPr/>
          <p:nvPr/>
        </p:nvSpPr>
        <p:spPr>
          <a:xfrm>
            <a:off x="4633438" y="3771991"/>
            <a:ext cx="1492508" cy="111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25"/>
              </a:lnSpc>
            </a:pPr>
            <a:r>
              <a:rPr lang="en-US" sz="1125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Get better answers, save time on homework, and build a future career skill.</a:t>
            </a:r>
            <a:endParaRPr lang="en-US" sz="1125" dirty="0"/>
          </a:p>
        </p:txBody>
      </p:sp>
      <p:sp>
        <p:nvSpPr>
          <p:cNvPr id="27" name="Text 18"/>
          <p:cNvSpPr/>
          <p:nvPr/>
        </p:nvSpPr>
        <p:spPr>
          <a:xfrm>
            <a:off x="4633438" y="4962227"/>
            <a:ext cx="1492508" cy="666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25"/>
              </a:lnSpc>
            </a:pPr>
            <a:r>
              <a:rPr lang="en-US" sz="1125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Benefit:</a:t>
            </a:r>
            <a:r>
              <a:rPr lang="en-US" sz="1125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Better prompts = Better results!</a:t>
            </a:r>
            <a:endParaRPr lang="en-US" sz="112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0"/>
            <a:ext cx="4320540" cy="61722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683532" y="1872645"/>
            <a:ext cx="996911" cy="227618"/>
          </a:xfrm>
          <a:prstGeom prst="roundRect">
            <a:avLst>
              <a:gd name="adj" fmla="val 68535"/>
            </a:avLst>
          </a:prstGeom>
          <a:solidFill>
            <a:srgbClr val="D4E9F7"/>
          </a:solidFill>
          <a:ln/>
        </p:spPr>
      </p:sp>
      <p:sp>
        <p:nvSpPr>
          <p:cNvPr id="4" name="Text 1"/>
          <p:cNvSpPr/>
          <p:nvPr/>
        </p:nvSpPr>
        <p:spPr>
          <a:xfrm>
            <a:off x="4761490" y="1911578"/>
            <a:ext cx="840998" cy="149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63"/>
              </a:lnSpc>
            </a:pPr>
            <a:r>
              <a:rPr lang="en-US" sz="78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</a:t>
            </a:r>
            <a:endParaRPr lang="en-US" sz="788" dirty="0"/>
          </a:p>
        </p:txBody>
      </p:sp>
      <p:sp>
        <p:nvSpPr>
          <p:cNvPr id="5" name="Text 2"/>
          <p:cNvSpPr/>
          <p:nvPr/>
        </p:nvSpPr>
        <p:spPr>
          <a:xfrm>
            <a:off x="4683534" y="2141788"/>
            <a:ext cx="561373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38"/>
              </a:lnSpc>
            </a:pPr>
            <a:r>
              <a:rPr lang="en-US" sz="2663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Prompt Engineering &amp; Its Importance</a:t>
            </a:r>
            <a:endParaRPr lang="en-US" sz="2663" dirty="0"/>
          </a:p>
        </p:txBody>
      </p:sp>
      <p:sp>
        <p:nvSpPr>
          <p:cNvPr id="6" name="Text 3"/>
          <p:cNvSpPr/>
          <p:nvPr/>
        </p:nvSpPr>
        <p:spPr>
          <a:xfrm>
            <a:off x="4683532" y="2610864"/>
            <a:ext cx="5720537" cy="51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88"/>
              </a:lnSpc>
            </a:pPr>
            <a:r>
              <a:rPr lang="en-US" sz="1613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art of designing clear, specific instructions to get </a:t>
            </a:r>
            <a:r>
              <a:rPr lang="en-US" sz="1613" b="1" dirty="0">
                <a:solidFill>
                  <a:srgbClr val="75BA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best results</a:t>
            </a:r>
            <a:r>
              <a:rPr lang="en-US" sz="1613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from AI.</a:t>
            </a:r>
            <a:endParaRPr lang="en-US" sz="1613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3532" y="3279875"/>
            <a:ext cx="324951" cy="32495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138410" y="3279877"/>
            <a:ext cx="1710482" cy="213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US" sz="1313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Save Time</a:t>
            </a:r>
            <a:endParaRPr lang="en-US" sz="1313" dirty="0"/>
          </a:p>
        </p:txBody>
      </p:sp>
      <p:sp>
        <p:nvSpPr>
          <p:cNvPr id="9" name="Text 5"/>
          <p:cNvSpPr/>
          <p:nvPr/>
        </p:nvSpPr>
        <p:spPr>
          <a:xfrm>
            <a:off x="5138410" y="3556072"/>
            <a:ext cx="5265659" cy="187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63"/>
              </a:lnSpc>
            </a:pPr>
            <a:r>
              <a:rPr lang="en-US" sz="101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Complete homework faster and more efficiently with AI's assistance.</a:t>
            </a:r>
            <a:endParaRPr lang="en-US" sz="1013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83532" y="3951209"/>
            <a:ext cx="324951" cy="32495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138410" y="3951211"/>
            <a:ext cx="1710482" cy="213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US" sz="1313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Better Grades</a:t>
            </a:r>
            <a:endParaRPr lang="en-US" sz="1313" dirty="0"/>
          </a:p>
        </p:txBody>
      </p:sp>
      <p:sp>
        <p:nvSpPr>
          <p:cNvPr id="12" name="Text 7"/>
          <p:cNvSpPr/>
          <p:nvPr/>
        </p:nvSpPr>
        <p:spPr>
          <a:xfrm>
            <a:off x="5138410" y="4227406"/>
            <a:ext cx="5265659" cy="187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63"/>
              </a:lnSpc>
            </a:pPr>
            <a:r>
              <a:rPr lang="en-US" sz="101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Get accurate answers, deeper explanations, and comprehensive study aids.</a:t>
            </a:r>
            <a:endParaRPr lang="en-US" sz="1013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3532" y="4622542"/>
            <a:ext cx="324951" cy="32495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138410" y="4622544"/>
            <a:ext cx="1710482" cy="213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US" sz="1313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Future Career</a:t>
            </a:r>
            <a:endParaRPr lang="en-US" sz="1313" dirty="0"/>
          </a:p>
        </p:txBody>
      </p:sp>
      <p:sp>
        <p:nvSpPr>
          <p:cNvPr id="15" name="Text 9"/>
          <p:cNvSpPr/>
          <p:nvPr/>
        </p:nvSpPr>
        <p:spPr>
          <a:xfrm>
            <a:off x="5138410" y="4898740"/>
            <a:ext cx="5265659" cy="187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63"/>
              </a:lnSpc>
            </a:pPr>
            <a:r>
              <a:rPr lang="en-US" sz="101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 a highly sought-after skill essential for many tech and innovation jobs.</a:t>
            </a:r>
            <a:endParaRPr lang="en-US" sz="1013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83532" y="5293876"/>
            <a:ext cx="324951" cy="324951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138410" y="5293878"/>
            <a:ext cx="1710482" cy="213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US" sz="1313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Think Clearly</a:t>
            </a:r>
            <a:endParaRPr lang="en-US" sz="1313" dirty="0"/>
          </a:p>
        </p:txBody>
      </p:sp>
      <p:sp>
        <p:nvSpPr>
          <p:cNvPr id="18" name="Text 11"/>
          <p:cNvSpPr/>
          <p:nvPr/>
        </p:nvSpPr>
        <p:spPr>
          <a:xfrm>
            <a:off x="5138410" y="5570071"/>
            <a:ext cx="5265659" cy="374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63"/>
              </a:lnSpc>
            </a:pPr>
            <a:r>
              <a:rPr lang="en-US" sz="101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 your communication abilities by learning to articulate thoughts precisely.</a:t>
            </a:r>
            <a:endParaRPr lang="en-US" sz="1013" dirty="0"/>
          </a:p>
        </p:txBody>
      </p:sp>
      <p:sp>
        <p:nvSpPr>
          <p:cNvPr id="19" name="Text 12"/>
          <p:cNvSpPr/>
          <p:nvPr/>
        </p:nvSpPr>
        <p:spPr>
          <a:xfrm>
            <a:off x="4683532" y="6100318"/>
            <a:ext cx="4159359" cy="256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88"/>
              </a:lnSpc>
            </a:pPr>
            <a:r>
              <a:rPr lang="en-US" sz="1613" b="1" dirty="0">
                <a:solidFill>
                  <a:srgbClr val="75BA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Point:</a:t>
            </a:r>
            <a:r>
              <a:rPr lang="en-US" sz="1613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Better prompts = Better AI answers</a:t>
            </a:r>
            <a:endParaRPr lang="en-US" sz="1613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05855" y="1347579"/>
            <a:ext cx="1149340" cy="115729"/>
          </a:xfrm>
          <a:prstGeom prst="roundRect">
            <a:avLst>
              <a:gd name="adj" fmla="val 78161"/>
            </a:avLst>
          </a:prstGeom>
          <a:solidFill>
            <a:srgbClr val="D4E9F7"/>
          </a:solidFill>
          <a:ln/>
        </p:spPr>
      </p:sp>
      <p:sp>
        <p:nvSpPr>
          <p:cNvPr id="3" name="Text 1"/>
          <p:cNvSpPr/>
          <p:nvPr/>
        </p:nvSpPr>
        <p:spPr>
          <a:xfrm>
            <a:off x="451039" y="1370172"/>
            <a:ext cx="1058972" cy="70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25"/>
              </a:lnSpc>
            </a:pPr>
            <a:r>
              <a:rPr lang="en-US" sz="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HOW AI UNDERSTANDS PROMPTS</a:t>
            </a:r>
            <a:endParaRPr lang="en-US" sz="450" dirty="0"/>
          </a:p>
        </p:txBody>
      </p:sp>
      <p:sp>
        <p:nvSpPr>
          <p:cNvPr id="4" name="Text 2"/>
          <p:cNvSpPr/>
          <p:nvPr/>
        </p:nvSpPr>
        <p:spPr>
          <a:xfrm>
            <a:off x="405855" y="1477239"/>
            <a:ext cx="3010733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538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How AI Understands Your Prompts</a:t>
            </a:r>
            <a:endParaRPr lang="en-US" sz="1538" dirty="0"/>
          </a:p>
        </p:txBody>
      </p:sp>
      <p:sp>
        <p:nvSpPr>
          <p:cNvPr id="5" name="Text 3"/>
          <p:cNvSpPr/>
          <p:nvPr/>
        </p:nvSpPr>
        <p:spPr>
          <a:xfrm>
            <a:off x="405855" y="1739056"/>
            <a:ext cx="2466469" cy="148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63"/>
              </a:lnSpc>
            </a:pPr>
            <a:r>
              <a:rPr lang="en-US" sz="9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Simple rules for getting better answers from AI</a:t>
            </a:r>
            <a:endParaRPr lang="en-US" sz="9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54" y="1979533"/>
            <a:ext cx="3242549" cy="324254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405854" y="5261373"/>
            <a:ext cx="1129517" cy="123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975"/>
              </a:lnSpc>
            </a:pPr>
            <a:r>
              <a:rPr lang="en-US" sz="7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How Instructions Guide AI</a:t>
            </a:r>
            <a:endParaRPr lang="en-US" sz="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54" y="5466041"/>
            <a:ext cx="37683" cy="3768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78453" y="5424607"/>
            <a:ext cx="4916061" cy="88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75"/>
              </a:lnSpc>
            </a:pPr>
            <a:r>
              <a:rPr lang="en-US" sz="563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Clear Words = Clear Understanding:</a:t>
            </a:r>
            <a:r>
              <a:rPr lang="en-US" sz="56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Use simple, specific language for AI to grasp your intent easily.</a:t>
            </a:r>
            <a:endParaRPr lang="en-US" sz="563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54" y="5633918"/>
            <a:ext cx="37683" cy="3768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78453" y="5592484"/>
            <a:ext cx="4916061" cy="88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75"/>
              </a:lnSpc>
            </a:pPr>
            <a:r>
              <a:rPr lang="en-US" sz="563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Details Matter:</a:t>
            </a:r>
            <a:r>
              <a:rPr lang="en-US" sz="56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The more context you provide, the better and more relevant results you'll receive.</a:t>
            </a:r>
            <a:endParaRPr lang="en-US" sz="563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54" y="5801797"/>
            <a:ext cx="37683" cy="3768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78453" y="5760363"/>
            <a:ext cx="4916061" cy="88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75"/>
              </a:lnSpc>
            </a:pPr>
            <a:r>
              <a:rPr lang="en-US" sz="563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 Specific:</a:t>
            </a:r>
            <a:r>
              <a:rPr lang="en-US" sz="56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Tell the AI exactly what you want it to do or create, leaving no room for ambiguity.</a:t>
            </a:r>
            <a:endParaRPr lang="en-US" sz="563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4001" y="1979533"/>
            <a:ext cx="3242549" cy="3242549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584003" y="5261374"/>
            <a:ext cx="991820" cy="123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975"/>
              </a:lnSpc>
            </a:pPr>
            <a:r>
              <a:rPr lang="en-US" sz="7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Real-Life Example</a:t>
            </a:r>
            <a:endParaRPr lang="en-US" sz="750" dirty="0"/>
          </a:p>
        </p:txBody>
      </p:sp>
      <p:sp>
        <p:nvSpPr>
          <p:cNvPr id="16" name="Text 9"/>
          <p:cNvSpPr/>
          <p:nvPr/>
        </p:nvSpPr>
        <p:spPr>
          <a:xfrm>
            <a:off x="5584001" y="5420231"/>
            <a:ext cx="4988660" cy="88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75"/>
              </a:lnSpc>
            </a:pPr>
            <a:r>
              <a:rPr lang="en-US" sz="56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Compare these two prompts:</a:t>
            </a:r>
            <a:endParaRPr lang="en-US" sz="563" dirty="0"/>
          </a:p>
        </p:txBody>
      </p:sp>
      <p:sp>
        <p:nvSpPr>
          <p:cNvPr id="17" name="Shape 10"/>
          <p:cNvSpPr/>
          <p:nvPr/>
        </p:nvSpPr>
        <p:spPr>
          <a:xfrm>
            <a:off x="5584001" y="5547747"/>
            <a:ext cx="4988660" cy="495330"/>
          </a:xfrm>
          <a:prstGeom prst="roundRect">
            <a:avLst>
              <a:gd name="adj" fmla="val 22827"/>
            </a:avLst>
          </a:prstGeom>
          <a:solidFill>
            <a:srgbClr val="1E2C3B"/>
          </a:solidFill>
          <a:ln/>
        </p:spPr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9370" y="5611864"/>
            <a:ext cx="123944" cy="99119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5858681" y="5601506"/>
            <a:ext cx="991820" cy="129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975"/>
              </a:lnSpc>
            </a:pPr>
            <a:r>
              <a:rPr lang="en-US" sz="75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❌</a:t>
            </a:r>
            <a:r>
              <a:rPr lang="en-US" sz="750" b="1" dirty="0">
                <a:solidFill>
                  <a:srgbClr val="FF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BAD PROMPT</a:t>
            </a:r>
            <a:endParaRPr lang="en-US" sz="750" dirty="0"/>
          </a:p>
        </p:txBody>
      </p:sp>
      <p:sp>
        <p:nvSpPr>
          <p:cNvPr id="20" name="Text 12"/>
          <p:cNvSpPr/>
          <p:nvPr/>
        </p:nvSpPr>
        <p:spPr>
          <a:xfrm>
            <a:off x="5858681" y="5766078"/>
            <a:ext cx="4638616" cy="88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75"/>
              </a:lnSpc>
            </a:pPr>
            <a:r>
              <a:rPr lang="en-US" sz="563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"Write a story"</a:t>
            </a:r>
            <a:endParaRPr lang="en-US" sz="563" dirty="0"/>
          </a:p>
        </p:txBody>
      </p:sp>
      <p:sp>
        <p:nvSpPr>
          <p:cNvPr id="21" name="Text 13"/>
          <p:cNvSpPr/>
          <p:nvPr/>
        </p:nvSpPr>
        <p:spPr>
          <a:xfrm>
            <a:off x="5858681" y="5885736"/>
            <a:ext cx="4638616" cy="88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75"/>
              </a:lnSpc>
            </a:pPr>
            <a:r>
              <a:rPr lang="en-US" sz="563" dirty="0">
                <a:solidFill>
                  <a:srgbClr val="FF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Why it's bad:</a:t>
            </a:r>
            <a:r>
              <a:rPr lang="en-US" sz="563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Too vague! AI doesn't know what kind, how long, or about what topic.</a:t>
            </a:r>
            <a:endParaRPr lang="en-US" sz="563" dirty="0"/>
          </a:p>
        </p:txBody>
      </p:sp>
      <p:sp>
        <p:nvSpPr>
          <p:cNvPr id="22" name="Shape 14"/>
          <p:cNvSpPr/>
          <p:nvPr/>
        </p:nvSpPr>
        <p:spPr>
          <a:xfrm>
            <a:off x="5584001" y="6082369"/>
            <a:ext cx="4988660" cy="577840"/>
          </a:xfrm>
          <a:prstGeom prst="roundRect">
            <a:avLst>
              <a:gd name="adj" fmla="val 19567"/>
            </a:avLst>
          </a:prstGeom>
          <a:solidFill>
            <a:srgbClr val="063E5F"/>
          </a:solidFill>
          <a:ln/>
        </p:spPr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9370" y="6146485"/>
            <a:ext cx="123944" cy="99119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5858681" y="6136126"/>
            <a:ext cx="991820" cy="123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975"/>
              </a:lnSpc>
            </a:pPr>
            <a:r>
              <a:rPr lang="en-US" sz="750" b="1" dirty="0">
                <a:solidFill>
                  <a:srgbClr val="00FF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✓ GOOD PROMPT</a:t>
            </a:r>
            <a:endParaRPr lang="en-US" sz="750" dirty="0"/>
          </a:p>
        </p:txBody>
      </p:sp>
      <p:sp>
        <p:nvSpPr>
          <p:cNvPr id="25" name="Text 16"/>
          <p:cNvSpPr/>
          <p:nvPr/>
        </p:nvSpPr>
        <p:spPr>
          <a:xfrm>
            <a:off x="5858681" y="6294983"/>
            <a:ext cx="4638616" cy="1764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75"/>
              </a:lnSpc>
            </a:pPr>
            <a:r>
              <a:rPr lang="en-US" sz="563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"Write a 5-paragraph adventure story about a young astronaut exploring Mars, including vivid descriptions of the red planet's landscape and challenges they face."</a:t>
            </a:r>
            <a:endParaRPr lang="en-US" sz="563" dirty="0"/>
          </a:p>
        </p:txBody>
      </p:sp>
      <p:sp>
        <p:nvSpPr>
          <p:cNvPr id="26" name="Text 17"/>
          <p:cNvSpPr/>
          <p:nvPr/>
        </p:nvSpPr>
        <p:spPr>
          <a:xfrm>
            <a:off x="5858681" y="6502866"/>
            <a:ext cx="4638616" cy="88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75"/>
              </a:lnSpc>
            </a:pPr>
            <a:r>
              <a:rPr lang="en-US" sz="563" dirty="0">
                <a:solidFill>
                  <a:srgbClr val="00FF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Why it's good:</a:t>
            </a:r>
            <a:r>
              <a:rPr lang="en-US" sz="563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Perfect! Clear, specific, with all the details AI needs to deliver a great story.</a:t>
            </a:r>
            <a:endParaRPr lang="en-US" sz="563" dirty="0"/>
          </a:p>
        </p:txBody>
      </p:sp>
      <p:sp>
        <p:nvSpPr>
          <p:cNvPr id="27" name="Text 18"/>
          <p:cNvSpPr/>
          <p:nvPr/>
        </p:nvSpPr>
        <p:spPr>
          <a:xfrm>
            <a:off x="405855" y="6751915"/>
            <a:ext cx="1601986" cy="148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63"/>
              </a:lnSpc>
            </a:pPr>
            <a:r>
              <a:rPr lang="en-US" sz="900" b="1" dirty="0">
                <a:solidFill>
                  <a:srgbClr val="75BA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Clear prompts = Best answers!</a:t>
            </a:r>
            <a:endParaRPr lang="en-US" sz="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0"/>
            <a:ext cx="4320540" cy="61722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683532" y="1530015"/>
            <a:ext cx="1768079" cy="265480"/>
          </a:xfrm>
          <a:prstGeom prst="roundRect">
            <a:avLst>
              <a:gd name="adj" fmla="val 66105"/>
            </a:avLst>
          </a:prstGeom>
          <a:solidFill>
            <a:srgbClr val="D4E9F7"/>
          </a:solidFill>
          <a:ln/>
        </p:spPr>
      </p:sp>
      <p:sp>
        <p:nvSpPr>
          <p:cNvPr id="4" name="Text 1"/>
          <p:cNvSpPr/>
          <p:nvPr/>
        </p:nvSpPr>
        <p:spPr>
          <a:xfrm>
            <a:off x="4771223" y="1573860"/>
            <a:ext cx="1592699" cy="177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88"/>
              </a:lnSpc>
            </a:pPr>
            <a:r>
              <a:rPr lang="en-US" sz="9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BASIC TYPES OF PROMPTS</a:t>
            </a:r>
            <a:endParaRPr lang="en-US" sz="900" dirty="0"/>
          </a:p>
        </p:txBody>
      </p:sp>
      <p:sp>
        <p:nvSpPr>
          <p:cNvPr id="5" name="Text 2"/>
          <p:cNvSpPr/>
          <p:nvPr/>
        </p:nvSpPr>
        <p:spPr>
          <a:xfrm>
            <a:off x="4683534" y="1848088"/>
            <a:ext cx="5258872" cy="481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788"/>
              </a:lnSpc>
            </a:pPr>
            <a:r>
              <a:rPr lang="en-US" sz="30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Basic Types of Prompts - Part 1</a:t>
            </a:r>
            <a:endParaRPr lang="en-US" sz="3000" dirty="0"/>
          </a:p>
        </p:txBody>
      </p:sp>
      <p:sp>
        <p:nvSpPr>
          <p:cNvPr id="6" name="Text 3"/>
          <p:cNvSpPr/>
          <p:nvPr/>
        </p:nvSpPr>
        <p:spPr>
          <a:xfrm>
            <a:off x="4683532" y="2381726"/>
            <a:ext cx="4249907" cy="288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Understanding different ways to talk to AI</a:t>
            </a:r>
            <a:endParaRPr lang="en-US" dirty="0"/>
          </a:p>
        </p:txBody>
      </p:sp>
      <p:sp>
        <p:nvSpPr>
          <p:cNvPr id="7" name="Shape 4"/>
          <p:cNvSpPr/>
          <p:nvPr/>
        </p:nvSpPr>
        <p:spPr>
          <a:xfrm>
            <a:off x="4683534" y="3086995"/>
            <a:ext cx="1819156" cy="3612595"/>
          </a:xfrm>
          <a:prstGeom prst="roundRect">
            <a:avLst>
              <a:gd name="adj" fmla="val 4524"/>
            </a:avLst>
          </a:prstGeom>
          <a:solidFill>
            <a:srgbClr val="FFFFFF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534" y="3069848"/>
            <a:ext cx="1819156" cy="68580"/>
          </a:xfrm>
          <a:prstGeom prst="rect">
            <a:avLst/>
          </a:prstGeom>
        </p:spPr>
      </p:pic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3752" y="2867680"/>
            <a:ext cx="438716" cy="438716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05376" y="2999214"/>
            <a:ext cx="175469" cy="17546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846858" y="3452577"/>
            <a:ext cx="1492508" cy="480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5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Instruction Prompt</a:t>
            </a:r>
            <a:endParaRPr lang="en-US" sz="1500" dirty="0"/>
          </a:p>
        </p:txBody>
      </p:sp>
      <p:sp>
        <p:nvSpPr>
          <p:cNvPr id="12" name="Text 6"/>
          <p:cNvSpPr/>
          <p:nvPr/>
        </p:nvSpPr>
        <p:spPr>
          <a:xfrm>
            <a:off x="4846858" y="4012468"/>
            <a:ext cx="1492508" cy="1333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25"/>
              </a:lnSpc>
            </a:pPr>
            <a:r>
              <a:rPr lang="en-US" sz="1125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Give clear commands to make AI do something specific, like generating text or solving a problem.</a:t>
            </a:r>
            <a:endParaRPr lang="en-US" sz="1125" dirty="0"/>
          </a:p>
        </p:txBody>
      </p:sp>
      <p:sp>
        <p:nvSpPr>
          <p:cNvPr id="13" name="Text 7"/>
          <p:cNvSpPr/>
          <p:nvPr/>
        </p:nvSpPr>
        <p:spPr>
          <a:xfrm>
            <a:off x="4846858" y="5424964"/>
            <a:ext cx="1492508" cy="889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25"/>
              </a:lnSpc>
            </a:pPr>
            <a:r>
              <a:rPr lang="en-US" sz="1125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EXAMPLE:</a:t>
            </a:r>
            <a:r>
              <a:rPr lang="en-US" sz="1125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"Write a paragraph about the importance of computer science."</a:t>
            </a:r>
            <a:endParaRPr lang="en-US" sz="1125" dirty="0"/>
          </a:p>
        </p:txBody>
      </p:sp>
      <p:sp>
        <p:nvSpPr>
          <p:cNvPr id="14" name="Shape 8"/>
          <p:cNvSpPr/>
          <p:nvPr/>
        </p:nvSpPr>
        <p:spPr>
          <a:xfrm>
            <a:off x="6634224" y="3086995"/>
            <a:ext cx="1819156" cy="3612595"/>
          </a:xfrm>
          <a:prstGeom prst="roundRect">
            <a:avLst>
              <a:gd name="adj" fmla="val 4524"/>
            </a:avLst>
          </a:prstGeom>
          <a:solidFill>
            <a:srgbClr val="FFFFFF"/>
          </a:solidFill>
          <a:ln/>
        </p:spPr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224" y="3069848"/>
            <a:ext cx="1819156" cy="68580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4442" y="2867680"/>
            <a:ext cx="438716" cy="438716"/>
          </a:xfrm>
          <a:prstGeom prst="rect">
            <a:avLst/>
          </a:prstGeom>
        </p:spPr>
      </p:pic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6066" y="2999214"/>
            <a:ext cx="175469" cy="175469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6797548" y="3452577"/>
            <a:ext cx="1492508" cy="240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5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Question Prompt</a:t>
            </a:r>
            <a:endParaRPr lang="en-US" sz="1500" dirty="0"/>
          </a:p>
        </p:txBody>
      </p:sp>
      <p:sp>
        <p:nvSpPr>
          <p:cNvPr id="19" name="Text 10"/>
          <p:cNvSpPr/>
          <p:nvPr/>
        </p:nvSpPr>
        <p:spPr>
          <a:xfrm>
            <a:off x="6797548" y="3771991"/>
            <a:ext cx="1492508" cy="1333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25"/>
              </a:lnSpc>
            </a:pPr>
            <a:r>
              <a:rPr lang="en-US" sz="1125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Ask direct questions to get information, explanations, or answers from the AI's knowledge base.</a:t>
            </a:r>
            <a:endParaRPr lang="en-US" sz="1125" dirty="0"/>
          </a:p>
        </p:txBody>
      </p:sp>
      <p:sp>
        <p:nvSpPr>
          <p:cNvPr id="20" name="Text 11"/>
          <p:cNvSpPr/>
          <p:nvPr/>
        </p:nvSpPr>
        <p:spPr>
          <a:xfrm>
            <a:off x="6797548" y="5184487"/>
            <a:ext cx="1492508" cy="889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25"/>
              </a:lnSpc>
            </a:pPr>
            <a:r>
              <a:rPr lang="en-US" sz="1125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EXAMPLE:</a:t>
            </a:r>
            <a:r>
              <a:rPr lang="en-US" sz="1125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"What are the main components of a computer?"</a:t>
            </a:r>
            <a:endParaRPr lang="en-US" sz="1125" dirty="0"/>
          </a:p>
        </p:txBody>
      </p:sp>
      <p:sp>
        <p:nvSpPr>
          <p:cNvPr id="21" name="Shape 12"/>
          <p:cNvSpPr/>
          <p:nvPr/>
        </p:nvSpPr>
        <p:spPr>
          <a:xfrm>
            <a:off x="8584914" y="3086995"/>
            <a:ext cx="1819156" cy="3612595"/>
          </a:xfrm>
          <a:prstGeom prst="roundRect">
            <a:avLst>
              <a:gd name="adj" fmla="val 4524"/>
            </a:avLst>
          </a:prstGeom>
          <a:solidFill>
            <a:srgbClr val="FFFFFF"/>
          </a:solidFill>
          <a:ln/>
        </p:spPr>
      </p:sp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4914" y="3069848"/>
            <a:ext cx="1819156" cy="68580"/>
          </a:xfrm>
          <a:prstGeom prst="rect">
            <a:avLst/>
          </a:prstGeom>
        </p:spPr>
      </p:pic>
      <p:pic>
        <p:nvPicPr>
          <p:cNvPr id="23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5132" y="2867680"/>
            <a:ext cx="438716" cy="438716"/>
          </a:xfrm>
          <a:prstGeom prst="rect">
            <a:avLst/>
          </a:prstGeom>
        </p:spPr>
      </p:pic>
      <p:pic>
        <p:nvPicPr>
          <p:cNvPr id="24" name="Image 9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06756" y="2999214"/>
            <a:ext cx="175469" cy="175469"/>
          </a:xfrm>
          <a:prstGeom prst="rect">
            <a:avLst/>
          </a:prstGeom>
        </p:spPr>
      </p:pic>
      <p:sp>
        <p:nvSpPr>
          <p:cNvPr id="25" name="Text 13"/>
          <p:cNvSpPr/>
          <p:nvPr/>
        </p:nvSpPr>
        <p:spPr>
          <a:xfrm>
            <a:off x="8748238" y="3452577"/>
            <a:ext cx="1492508" cy="480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5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Role-based Prompt</a:t>
            </a:r>
            <a:endParaRPr lang="en-US" sz="1500" dirty="0"/>
          </a:p>
        </p:txBody>
      </p:sp>
      <p:sp>
        <p:nvSpPr>
          <p:cNvPr id="26" name="Text 14"/>
          <p:cNvSpPr/>
          <p:nvPr/>
        </p:nvSpPr>
        <p:spPr>
          <a:xfrm>
            <a:off x="8748238" y="4012468"/>
            <a:ext cx="1492508" cy="1333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25"/>
              </a:lnSpc>
            </a:pPr>
            <a:r>
              <a:rPr lang="en-US" sz="1125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Assign a specific role or personality to AI, which guides its tone, style, and expertise in its response.</a:t>
            </a:r>
            <a:endParaRPr lang="en-US" sz="1125" dirty="0"/>
          </a:p>
        </p:txBody>
      </p:sp>
      <p:sp>
        <p:nvSpPr>
          <p:cNvPr id="27" name="Text 15"/>
          <p:cNvSpPr/>
          <p:nvPr/>
        </p:nvSpPr>
        <p:spPr>
          <a:xfrm>
            <a:off x="8748238" y="5424966"/>
            <a:ext cx="1492508" cy="111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25"/>
              </a:lnSpc>
            </a:pPr>
            <a:r>
              <a:rPr lang="en-US" sz="1125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EXAMPLE:</a:t>
            </a:r>
            <a:r>
              <a:rPr lang="en-US" sz="1125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"Act as a math teacher. Explain how to solve quadratic equations."</a:t>
            </a:r>
            <a:endParaRPr lang="en-US" sz="112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2"/>
            <a:ext cx="10972800" cy="1812727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68732" y="3307824"/>
            <a:ext cx="1669673" cy="246281"/>
          </a:xfrm>
          <a:prstGeom prst="roundRect">
            <a:avLst>
              <a:gd name="adj" fmla="val 67300"/>
            </a:avLst>
          </a:prstGeom>
          <a:solidFill>
            <a:srgbClr val="D4E9F7"/>
          </a:solidFill>
          <a:ln/>
        </p:spPr>
      </p:sp>
      <p:sp>
        <p:nvSpPr>
          <p:cNvPr id="4" name="Text 1"/>
          <p:cNvSpPr/>
          <p:nvPr/>
        </p:nvSpPr>
        <p:spPr>
          <a:xfrm>
            <a:off x="651600" y="3349258"/>
            <a:ext cx="1503938" cy="163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75"/>
              </a:lnSpc>
            </a:pPr>
            <a:r>
              <a:rPr lang="en-US" sz="86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BASIC TYPES OF PROMPTS</a:t>
            </a:r>
            <a:endParaRPr lang="en-US" sz="863" dirty="0"/>
          </a:p>
        </p:txBody>
      </p:sp>
      <p:sp>
        <p:nvSpPr>
          <p:cNvPr id="5" name="Text 2"/>
          <p:cNvSpPr/>
          <p:nvPr/>
        </p:nvSpPr>
        <p:spPr>
          <a:xfrm>
            <a:off x="568732" y="3600986"/>
            <a:ext cx="5042059" cy="454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63"/>
              </a:lnSpc>
            </a:pPr>
            <a:r>
              <a:rPr lang="en-US" sz="28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Basic Types of Prompts - Part 2</a:t>
            </a:r>
            <a:endParaRPr lang="en-US" sz="2850" dirty="0"/>
          </a:p>
        </p:txBody>
      </p:sp>
      <p:sp>
        <p:nvSpPr>
          <p:cNvPr id="6" name="Text 3"/>
          <p:cNvSpPr/>
          <p:nvPr/>
        </p:nvSpPr>
        <p:spPr>
          <a:xfrm>
            <a:off x="568732" y="4102120"/>
            <a:ext cx="4429125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38"/>
              </a:lnSpc>
            </a:pPr>
            <a:r>
              <a:rPr lang="en-US" sz="1688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More ways to communicate effectively with AI</a:t>
            </a:r>
            <a:endParaRPr lang="en-US" sz="1688" dirty="0"/>
          </a:p>
        </p:txBody>
      </p:sp>
      <p:sp>
        <p:nvSpPr>
          <p:cNvPr id="7" name="Shape 4"/>
          <p:cNvSpPr/>
          <p:nvPr/>
        </p:nvSpPr>
        <p:spPr>
          <a:xfrm>
            <a:off x="568732" y="4757917"/>
            <a:ext cx="4859000" cy="1890236"/>
          </a:xfrm>
          <a:prstGeom prst="roundRect">
            <a:avLst>
              <a:gd name="adj" fmla="val 4354"/>
            </a:avLst>
          </a:prstGeom>
          <a:solidFill>
            <a:srgbClr val="FFFFFF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32" y="4740771"/>
            <a:ext cx="4859000" cy="68580"/>
          </a:xfrm>
          <a:prstGeom prst="rect">
            <a:avLst/>
          </a:prstGeom>
        </p:spPr>
      </p:pic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1063" y="4550747"/>
            <a:ext cx="414338" cy="41433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15365" y="4675049"/>
            <a:ext cx="165735" cy="16573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3930" y="5103138"/>
            <a:ext cx="1817370" cy="227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63"/>
              </a:lnSpc>
            </a:pPr>
            <a:r>
              <a:rPr lang="en-US" sz="1425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Few-shot Prompt</a:t>
            </a:r>
            <a:endParaRPr lang="en-US" sz="1425" dirty="0"/>
          </a:p>
        </p:txBody>
      </p:sp>
      <p:sp>
        <p:nvSpPr>
          <p:cNvPr id="12" name="Text 6"/>
          <p:cNvSpPr/>
          <p:nvPr/>
        </p:nvSpPr>
        <p:spPr>
          <a:xfrm>
            <a:off x="723930" y="5400586"/>
            <a:ext cx="4548605" cy="408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75"/>
              </a:lnSpc>
            </a:pPr>
            <a:r>
              <a:rPr lang="en-US" sz="108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 AI with a few examples of desired input-output pairs to demonstrate the pattern or style you want it to follow.</a:t>
            </a:r>
            <a:endParaRPr lang="en-US" sz="1088" dirty="0"/>
          </a:p>
        </p:txBody>
      </p:sp>
      <p:sp>
        <p:nvSpPr>
          <p:cNvPr id="13" name="Text 7"/>
          <p:cNvSpPr/>
          <p:nvPr/>
        </p:nvSpPr>
        <p:spPr>
          <a:xfrm>
            <a:off x="723930" y="5879752"/>
            <a:ext cx="4548605" cy="204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75"/>
              </a:lnSpc>
            </a:pPr>
            <a:r>
              <a:rPr lang="en-US" sz="1088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EXAMPLE:</a:t>
            </a:r>
            <a:r>
              <a:rPr lang="en-US" sz="108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"Complete this pattern: 1→One, 2→Two, 3→Three, 4→..."</a:t>
            </a:r>
            <a:endParaRPr lang="en-US" sz="1088" dirty="0"/>
          </a:p>
        </p:txBody>
      </p:sp>
      <p:sp>
        <p:nvSpPr>
          <p:cNvPr id="14" name="Shape 8"/>
          <p:cNvSpPr/>
          <p:nvPr/>
        </p:nvSpPr>
        <p:spPr>
          <a:xfrm>
            <a:off x="5545070" y="4757918"/>
            <a:ext cx="4859000" cy="1890236"/>
          </a:xfrm>
          <a:prstGeom prst="roundRect">
            <a:avLst>
              <a:gd name="adj" fmla="val 4354"/>
            </a:avLst>
          </a:prstGeom>
          <a:solidFill>
            <a:srgbClr val="FFFFFF"/>
          </a:solidFill>
          <a:ln/>
        </p:spPr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070" y="4740771"/>
            <a:ext cx="4859000" cy="68580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7400" y="4550747"/>
            <a:ext cx="414338" cy="414338"/>
          </a:xfrm>
          <a:prstGeom prst="rect">
            <a:avLst/>
          </a:prstGeom>
        </p:spPr>
      </p:pic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91701" y="4675049"/>
            <a:ext cx="165735" cy="165735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5700266" y="5103138"/>
            <a:ext cx="1817370" cy="227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63"/>
              </a:lnSpc>
            </a:pPr>
            <a:r>
              <a:rPr lang="en-US" sz="1425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Context Prompt</a:t>
            </a:r>
            <a:endParaRPr lang="en-US" sz="1425" dirty="0"/>
          </a:p>
        </p:txBody>
      </p:sp>
      <p:sp>
        <p:nvSpPr>
          <p:cNvPr id="19" name="Text 10"/>
          <p:cNvSpPr/>
          <p:nvPr/>
        </p:nvSpPr>
        <p:spPr>
          <a:xfrm>
            <a:off x="5700266" y="5400586"/>
            <a:ext cx="4548605" cy="613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75"/>
              </a:lnSpc>
            </a:pPr>
            <a:r>
              <a:rPr lang="en-US" sz="108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Give background information or relevant details to help the AI understand the situation and provide more accurate and tailored responses.</a:t>
            </a:r>
            <a:endParaRPr lang="en-US" sz="1088" dirty="0"/>
          </a:p>
        </p:txBody>
      </p:sp>
      <p:sp>
        <p:nvSpPr>
          <p:cNvPr id="20" name="Text 11"/>
          <p:cNvSpPr/>
          <p:nvPr/>
        </p:nvSpPr>
        <p:spPr>
          <a:xfrm>
            <a:off x="5700266" y="6084153"/>
            <a:ext cx="4548605" cy="408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75"/>
              </a:lnSpc>
            </a:pPr>
            <a:r>
              <a:rPr lang="en-US" sz="1088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EXAMPLE:</a:t>
            </a:r>
            <a:r>
              <a:rPr lang="en-US" sz="108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"I'm studying Python. Explain loops with simple examples for a beginner."</a:t>
            </a:r>
            <a:endParaRPr lang="en-US" sz="1088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260" y="1028700"/>
            <a:ext cx="4320540" cy="61722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68732" y="1803261"/>
            <a:ext cx="1391960" cy="227618"/>
          </a:xfrm>
          <a:prstGeom prst="roundRect">
            <a:avLst>
              <a:gd name="adj" fmla="val 68535"/>
            </a:avLst>
          </a:prstGeom>
          <a:solidFill>
            <a:srgbClr val="D4E9F7"/>
          </a:solidFill>
          <a:ln/>
        </p:spPr>
      </p:sp>
      <p:sp>
        <p:nvSpPr>
          <p:cNvPr id="4" name="Text 1"/>
          <p:cNvSpPr/>
          <p:nvPr/>
        </p:nvSpPr>
        <p:spPr>
          <a:xfrm>
            <a:off x="646689" y="1842194"/>
            <a:ext cx="1236047" cy="149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63"/>
              </a:lnSpc>
            </a:pPr>
            <a:r>
              <a:rPr lang="en-US" sz="78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PROMPT COMPARISON</a:t>
            </a:r>
            <a:endParaRPr lang="en-US" sz="788" dirty="0"/>
          </a:p>
        </p:txBody>
      </p:sp>
      <p:sp>
        <p:nvSpPr>
          <p:cNvPr id="5" name="Text 2"/>
          <p:cNvSpPr/>
          <p:nvPr/>
        </p:nvSpPr>
        <p:spPr>
          <a:xfrm>
            <a:off x="568732" y="2072402"/>
            <a:ext cx="4241602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38"/>
              </a:lnSpc>
            </a:pPr>
            <a:r>
              <a:rPr lang="en-US" sz="2663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Good Prompt vs Bad Prompt</a:t>
            </a:r>
            <a:endParaRPr lang="en-US" sz="2663" dirty="0"/>
          </a:p>
        </p:txBody>
      </p:sp>
      <p:sp>
        <p:nvSpPr>
          <p:cNvPr id="6" name="Text 3"/>
          <p:cNvSpPr/>
          <p:nvPr/>
        </p:nvSpPr>
        <p:spPr>
          <a:xfrm>
            <a:off x="568732" y="2541479"/>
            <a:ext cx="4439037" cy="256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88"/>
              </a:lnSpc>
            </a:pPr>
            <a:r>
              <a:rPr lang="en-US" sz="1613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Learn the difference to get better results from AI</a:t>
            </a:r>
            <a:endParaRPr lang="en-US" sz="1613" dirty="0"/>
          </a:p>
        </p:txBody>
      </p:sp>
      <p:sp>
        <p:nvSpPr>
          <p:cNvPr id="7" name="Shape 4"/>
          <p:cNvSpPr/>
          <p:nvPr/>
        </p:nvSpPr>
        <p:spPr>
          <a:xfrm>
            <a:off x="568732" y="3070919"/>
            <a:ext cx="2701677" cy="992714"/>
          </a:xfrm>
          <a:prstGeom prst="roundRect">
            <a:avLst>
              <a:gd name="adj" fmla="val 19643"/>
            </a:avLst>
          </a:prstGeom>
          <a:solidFill>
            <a:srgbClr val="1E2C3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659" y="3229065"/>
            <a:ext cx="213777" cy="17100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42363" y="3207277"/>
            <a:ext cx="1710482" cy="219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US" sz="1313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❌</a:t>
            </a:r>
            <a:r>
              <a:rPr lang="en-US" sz="1313" b="1" dirty="0">
                <a:solidFill>
                  <a:srgbClr val="FF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BAD PROMPT</a:t>
            </a:r>
            <a:endParaRPr lang="en-US" sz="1313" dirty="0"/>
          </a:p>
        </p:txBody>
      </p:sp>
      <p:sp>
        <p:nvSpPr>
          <p:cNvPr id="10" name="Text 6"/>
          <p:cNvSpPr/>
          <p:nvPr/>
        </p:nvSpPr>
        <p:spPr>
          <a:xfrm>
            <a:off x="1042363" y="3530798"/>
            <a:ext cx="2098120" cy="374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63"/>
              </a:lnSpc>
            </a:pPr>
            <a:r>
              <a:rPr lang="en-US" sz="1013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"Write something about computers"</a:t>
            </a:r>
            <a:endParaRPr lang="en-US" sz="1013" dirty="0"/>
          </a:p>
        </p:txBody>
      </p:sp>
      <p:sp>
        <p:nvSpPr>
          <p:cNvPr id="11" name="Shape 7"/>
          <p:cNvSpPr/>
          <p:nvPr/>
        </p:nvSpPr>
        <p:spPr>
          <a:xfrm>
            <a:off x="568732" y="4180612"/>
            <a:ext cx="2701677" cy="1735664"/>
          </a:xfrm>
          <a:prstGeom prst="roundRect">
            <a:avLst>
              <a:gd name="adj" fmla="val 11235"/>
            </a:avLst>
          </a:prstGeom>
          <a:solidFill>
            <a:srgbClr val="063E5F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659" y="4338757"/>
            <a:ext cx="213777" cy="17100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42363" y="4316969"/>
            <a:ext cx="1710482" cy="213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US" sz="1313" b="1" dirty="0">
                <a:solidFill>
                  <a:srgbClr val="00FF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✓ GOOD PROMPT</a:t>
            </a:r>
            <a:endParaRPr lang="en-US" sz="1313" dirty="0"/>
          </a:p>
        </p:txBody>
      </p:sp>
      <p:sp>
        <p:nvSpPr>
          <p:cNvPr id="14" name="Text 9"/>
          <p:cNvSpPr/>
          <p:nvPr/>
        </p:nvSpPr>
        <p:spPr>
          <a:xfrm>
            <a:off x="1042363" y="4634776"/>
            <a:ext cx="2098120" cy="1122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63"/>
              </a:lnSpc>
            </a:pPr>
            <a:r>
              <a:rPr lang="en-US" sz="1013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"Write a 3-paragraph article about the importance of learning computer science for high school students, including career opportunities and practical applications."</a:t>
            </a:r>
            <a:endParaRPr lang="en-US" sz="1013" dirty="0"/>
          </a:p>
        </p:txBody>
      </p:sp>
      <p:sp>
        <p:nvSpPr>
          <p:cNvPr id="15" name="Text 10"/>
          <p:cNvSpPr/>
          <p:nvPr/>
        </p:nvSpPr>
        <p:spPr>
          <a:xfrm>
            <a:off x="568732" y="6033254"/>
            <a:ext cx="2701677" cy="2995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63"/>
              </a:lnSpc>
            </a:pPr>
            <a:r>
              <a:rPr lang="en-US" sz="788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Why better:</a:t>
            </a:r>
            <a:r>
              <a:rPr lang="en-US" sz="78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Specific length, target audience, and clear topic with examples for a focused response.</a:t>
            </a:r>
            <a:endParaRPr lang="en-US" sz="788" dirty="0"/>
          </a:p>
        </p:txBody>
      </p:sp>
      <p:sp>
        <p:nvSpPr>
          <p:cNvPr id="16" name="Shape 11"/>
          <p:cNvSpPr/>
          <p:nvPr/>
        </p:nvSpPr>
        <p:spPr>
          <a:xfrm>
            <a:off x="3593306" y="3070921"/>
            <a:ext cx="2701677" cy="805547"/>
          </a:xfrm>
          <a:prstGeom prst="roundRect">
            <a:avLst>
              <a:gd name="adj" fmla="val 24207"/>
            </a:avLst>
          </a:prstGeom>
          <a:solidFill>
            <a:srgbClr val="1E2C3B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233" y="3229066"/>
            <a:ext cx="213777" cy="171004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4066937" y="3207278"/>
            <a:ext cx="1710482" cy="219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US" sz="1313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❌</a:t>
            </a:r>
            <a:r>
              <a:rPr lang="en-US" sz="1313" b="1" dirty="0">
                <a:solidFill>
                  <a:srgbClr val="FF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BAD PROMPT</a:t>
            </a:r>
            <a:endParaRPr lang="en-US" sz="1313" dirty="0"/>
          </a:p>
        </p:txBody>
      </p:sp>
      <p:sp>
        <p:nvSpPr>
          <p:cNvPr id="19" name="Text 13"/>
          <p:cNvSpPr/>
          <p:nvPr/>
        </p:nvSpPr>
        <p:spPr>
          <a:xfrm>
            <a:off x="4066939" y="3530800"/>
            <a:ext cx="2098120" cy="187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63"/>
              </a:lnSpc>
            </a:pPr>
            <a:r>
              <a:rPr lang="en-US" sz="1013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"Help me with Python"</a:t>
            </a:r>
            <a:endParaRPr lang="en-US" sz="1013" dirty="0"/>
          </a:p>
        </p:txBody>
      </p:sp>
      <p:sp>
        <p:nvSpPr>
          <p:cNvPr id="20" name="Shape 14"/>
          <p:cNvSpPr/>
          <p:nvPr/>
        </p:nvSpPr>
        <p:spPr>
          <a:xfrm>
            <a:off x="3593306" y="3993448"/>
            <a:ext cx="2701677" cy="1548497"/>
          </a:xfrm>
          <a:prstGeom prst="roundRect">
            <a:avLst>
              <a:gd name="adj" fmla="val 12593"/>
            </a:avLst>
          </a:prstGeom>
          <a:solidFill>
            <a:srgbClr val="063E5F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3233" y="4151592"/>
            <a:ext cx="213777" cy="171004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4066937" y="4129804"/>
            <a:ext cx="1710482" cy="213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US" sz="1313" b="1" dirty="0">
                <a:solidFill>
                  <a:srgbClr val="00FF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✓ GOOD PROMPT</a:t>
            </a:r>
            <a:endParaRPr lang="en-US" sz="1313" dirty="0"/>
          </a:p>
        </p:txBody>
      </p:sp>
      <p:sp>
        <p:nvSpPr>
          <p:cNvPr id="23" name="Text 16"/>
          <p:cNvSpPr/>
          <p:nvPr/>
        </p:nvSpPr>
        <p:spPr>
          <a:xfrm>
            <a:off x="4066939" y="4447612"/>
            <a:ext cx="2098120" cy="935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63"/>
              </a:lnSpc>
            </a:pPr>
            <a:r>
              <a:rPr lang="en-US" sz="1013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"I'm a beginner in Python. Explain how to use loops with simple examples. Include 2 code snippets: one for a for-loop and one for a while-loop."</a:t>
            </a:r>
            <a:endParaRPr lang="en-US" sz="1013" dirty="0"/>
          </a:p>
        </p:txBody>
      </p:sp>
      <p:sp>
        <p:nvSpPr>
          <p:cNvPr id="24" name="Text 17"/>
          <p:cNvSpPr/>
          <p:nvPr/>
        </p:nvSpPr>
        <p:spPr>
          <a:xfrm>
            <a:off x="3593306" y="5658924"/>
            <a:ext cx="2701677" cy="4492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63"/>
              </a:lnSpc>
            </a:pPr>
            <a:r>
              <a:rPr lang="en-US" sz="788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Why better:</a:t>
            </a:r>
            <a:r>
              <a:rPr lang="en-US" sz="78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States skill level, specific topic, and requests concrete, actionable examples for effective learning.</a:t>
            </a:r>
            <a:endParaRPr lang="en-US" sz="788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68732" y="1691461"/>
            <a:ext cx="1591806" cy="246281"/>
          </a:xfrm>
          <a:prstGeom prst="roundRect">
            <a:avLst>
              <a:gd name="adj" fmla="val 67300"/>
            </a:avLst>
          </a:prstGeom>
          <a:solidFill>
            <a:srgbClr val="D4E9F7"/>
          </a:solidFill>
          <a:ln/>
        </p:spPr>
      </p:sp>
      <p:sp>
        <p:nvSpPr>
          <p:cNvPr id="3" name="Text 1"/>
          <p:cNvSpPr/>
          <p:nvPr/>
        </p:nvSpPr>
        <p:spPr>
          <a:xfrm>
            <a:off x="651599" y="1732895"/>
            <a:ext cx="1426071" cy="163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75"/>
              </a:lnSpc>
            </a:pPr>
            <a:r>
              <a:rPr lang="en-US" sz="86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R-O-C-K TECHNIQUE</a:t>
            </a:r>
            <a:endParaRPr lang="en-US" sz="863" dirty="0"/>
          </a:p>
        </p:txBody>
      </p:sp>
      <p:sp>
        <p:nvSpPr>
          <p:cNvPr id="4" name="Text 2"/>
          <p:cNvSpPr/>
          <p:nvPr/>
        </p:nvSpPr>
        <p:spPr>
          <a:xfrm>
            <a:off x="568732" y="1984624"/>
            <a:ext cx="3763060" cy="454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63"/>
              </a:lnSpc>
            </a:pPr>
            <a:r>
              <a:rPr lang="en-US" sz="28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R-O-C-K Technique</a:t>
            </a:r>
            <a:endParaRPr lang="en-US" sz="2850" dirty="0"/>
          </a:p>
        </p:txBody>
      </p:sp>
      <p:sp>
        <p:nvSpPr>
          <p:cNvPr id="5" name="Text 3"/>
          <p:cNvSpPr/>
          <p:nvPr/>
        </p:nvSpPr>
        <p:spPr>
          <a:xfrm>
            <a:off x="568732" y="2485758"/>
            <a:ext cx="4149358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38"/>
              </a:lnSpc>
            </a:pPr>
            <a:r>
              <a:rPr lang="en-US" sz="1688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 simple formula to write amazing prompts</a:t>
            </a:r>
            <a:endParaRPr lang="en-US" sz="1688" dirty="0"/>
          </a:p>
        </p:txBody>
      </p:sp>
      <p:sp>
        <p:nvSpPr>
          <p:cNvPr id="6" name="Text 4"/>
          <p:cNvSpPr/>
          <p:nvPr/>
        </p:nvSpPr>
        <p:spPr>
          <a:xfrm>
            <a:off x="568732" y="2934385"/>
            <a:ext cx="3454628" cy="62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4913"/>
              </a:lnSpc>
            </a:pPr>
            <a:r>
              <a:rPr lang="en-US" sz="3938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</a:t>
            </a:r>
            <a:endParaRPr lang="en-US" sz="3938" dirty="0"/>
          </a:p>
        </p:txBody>
      </p:sp>
      <p:sp>
        <p:nvSpPr>
          <p:cNvPr id="7" name="Text 5"/>
          <p:cNvSpPr/>
          <p:nvPr/>
        </p:nvSpPr>
        <p:spPr>
          <a:xfrm>
            <a:off x="2205990" y="3631704"/>
            <a:ext cx="1817370" cy="227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763"/>
              </a:lnSpc>
            </a:pPr>
            <a:r>
              <a:rPr lang="en-US" sz="1425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Role</a:t>
            </a:r>
            <a:endParaRPr lang="en-US" sz="1425" dirty="0"/>
          </a:p>
        </p:txBody>
      </p:sp>
      <p:sp>
        <p:nvSpPr>
          <p:cNvPr id="8" name="Text 6"/>
          <p:cNvSpPr/>
          <p:nvPr/>
        </p:nvSpPr>
        <p:spPr>
          <a:xfrm>
            <a:off x="568732" y="3929152"/>
            <a:ext cx="3454628" cy="204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575"/>
              </a:lnSpc>
            </a:pPr>
            <a:r>
              <a:rPr lang="en-US" sz="108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Who should AI act as?</a:t>
            </a:r>
            <a:endParaRPr lang="en-US" sz="1088" dirty="0"/>
          </a:p>
        </p:txBody>
      </p:sp>
      <p:sp>
        <p:nvSpPr>
          <p:cNvPr id="9" name="Text 7"/>
          <p:cNvSpPr/>
          <p:nvPr/>
        </p:nvSpPr>
        <p:spPr>
          <a:xfrm>
            <a:off x="568732" y="4203918"/>
            <a:ext cx="3454628" cy="204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575"/>
              </a:lnSpc>
            </a:pPr>
            <a:r>
              <a:rPr lang="en-US" sz="1088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EXAMPLE:</a:t>
            </a:r>
            <a:r>
              <a:rPr lang="en-US" sz="108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"Act as a teacher"</a:t>
            </a:r>
            <a:endParaRPr lang="en-US" sz="1088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362" y="3048865"/>
            <a:ext cx="2925991" cy="2925991"/>
          </a:xfrm>
          <a:prstGeom prst="rect">
            <a:avLst/>
          </a:prstGeom>
        </p:spPr>
      </p:pic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56412" y="3881916"/>
            <a:ext cx="194221" cy="19422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6949351" y="2934385"/>
            <a:ext cx="3454718" cy="62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913"/>
              </a:lnSpc>
            </a:pPr>
            <a:r>
              <a:rPr lang="en-US" sz="3938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</a:t>
            </a:r>
            <a:endParaRPr lang="en-US" sz="3938" dirty="0"/>
          </a:p>
        </p:txBody>
      </p:sp>
      <p:sp>
        <p:nvSpPr>
          <p:cNvPr id="13" name="Text 9"/>
          <p:cNvSpPr/>
          <p:nvPr/>
        </p:nvSpPr>
        <p:spPr>
          <a:xfrm>
            <a:off x="6949351" y="3631704"/>
            <a:ext cx="1817370" cy="227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63"/>
              </a:lnSpc>
            </a:pPr>
            <a:r>
              <a:rPr lang="en-US" sz="1425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Objective</a:t>
            </a:r>
            <a:endParaRPr lang="en-US" sz="1425" dirty="0"/>
          </a:p>
        </p:txBody>
      </p:sp>
      <p:sp>
        <p:nvSpPr>
          <p:cNvPr id="14" name="Text 10"/>
          <p:cNvSpPr/>
          <p:nvPr/>
        </p:nvSpPr>
        <p:spPr>
          <a:xfrm>
            <a:off x="6949351" y="3929152"/>
            <a:ext cx="3454718" cy="204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75"/>
              </a:lnSpc>
            </a:pPr>
            <a:r>
              <a:rPr lang="en-US" sz="108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 do you want to achieve?</a:t>
            </a:r>
            <a:endParaRPr lang="en-US" sz="1088" dirty="0"/>
          </a:p>
        </p:txBody>
      </p:sp>
      <p:sp>
        <p:nvSpPr>
          <p:cNvPr id="15" name="Text 11"/>
          <p:cNvSpPr/>
          <p:nvPr/>
        </p:nvSpPr>
        <p:spPr>
          <a:xfrm>
            <a:off x="6949351" y="4203918"/>
            <a:ext cx="3454718" cy="204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75"/>
              </a:lnSpc>
            </a:pPr>
            <a:r>
              <a:rPr lang="en-US" sz="1088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EXAMPLE:</a:t>
            </a:r>
            <a:r>
              <a:rPr lang="en-US" sz="108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"Explain Python loops"</a:t>
            </a:r>
            <a:endParaRPr lang="en-US" sz="1088" dirty="0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3362" y="3048865"/>
            <a:ext cx="2925991" cy="2925991"/>
          </a:xfrm>
          <a:prstGeom prst="rect">
            <a:avLst/>
          </a:prstGeom>
        </p:spPr>
      </p:pic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21903" y="3881916"/>
            <a:ext cx="194221" cy="19422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949351" y="4615487"/>
            <a:ext cx="3454718" cy="62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913"/>
              </a:lnSpc>
            </a:pPr>
            <a:r>
              <a:rPr lang="en-US" sz="3938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</a:t>
            </a:r>
            <a:endParaRPr lang="en-US" sz="3938" dirty="0"/>
          </a:p>
        </p:txBody>
      </p:sp>
      <p:sp>
        <p:nvSpPr>
          <p:cNvPr id="19" name="Text 13"/>
          <p:cNvSpPr/>
          <p:nvPr/>
        </p:nvSpPr>
        <p:spPr>
          <a:xfrm>
            <a:off x="6949351" y="5312807"/>
            <a:ext cx="1817370" cy="227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63"/>
              </a:lnSpc>
            </a:pPr>
            <a:r>
              <a:rPr lang="en-US" sz="1425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Context</a:t>
            </a:r>
            <a:endParaRPr lang="en-US" sz="1425" dirty="0"/>
          </a:p>
        </p:txBody>
      </p:sp>
      <p:sp>
        <p:nvSpPr>
          <p:cNvPr id="20" name="Text 14"/>
          <p:cNvSpPr/>
          <p:nvPr/>
        </p:nvSpPr>
        <p:spPr>
          <a:xfrm>
            <a:off x="6949351" y="5610255"/>
            <a:ext cx="3454718" cy="204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75"/>
              </a:lnSpc>
            </a:pPr>
            <a:r>
              <a:rPr lang="en-US" sz="108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 background info is relevant?</a:t>
            </a:r>
            <a:endParaRPr lang="en-US" sz="1088" dirty="0"/>
          </a:p>
        </p:txBody>
      </p:sp>
      <p:sp>
        <p:nvSpPr>
          <p:cNvPr id="21" name="Text 15"/>
          <p:cNvSpPr/>
          <p:nvPr/>
        </p:nvSpPr>
        <p:spPr>
          <a:xfrm>
            <a:off x="6949351" y="5885021"/>
            <a:ext cx="3454718" cy="204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75"/>
              </a:lnSpc>
            </a:pPr>
            <a:r>
              <a:rPr lang="en-US" sz="1088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EXAMPLE:</a:t>
            </a:r>
            <a:r>
              <a:rPr lang="en-US" sz="108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"For Class 11 students"</a:t>
            </a:r>
            <a:endParaRPr lang="en-US" sz="1088" dirty="0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3362" y="3048865"/>
            <a:ext cx="2925991" cy="2925991"/>
          </a:xfrm>
          <a:prstGeom prst="rect">
            <a:avLst/>
          </a:prstGeom>
        </p:spPr>
      </p:pic>
      <p:pic>
        <p:nvPicPr>
          <p:cNvPr id="23" name="Image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21903" y="4947406"/>
            <a:ext cx="194221" cy="194221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568732" y="4615487"/>
            <a:ext cx="3454628" cy="62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4913"/>
              </a:lnSpc>
            </a:pPr>
            <a:r>
              <a:rPr lang="en-US" sz="3938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</a:t>
            </a:r>
            <a:endParaRPr lang="en-US" sz="3938" dirty="0"/>
          </a:p>
        </p:txBody>
      </p:sp>
      <p:sp>
        <p:nvSpPr>
          <p:cNvPr id="25" name="Text 17"/>
          <p:cNvSpPr/>
          <p:nvPr/>
        </p:nvSpPr>
        <p:spPr>
          <a:xfrm>
            <a:off x="2205990" y="5312807"/>
            <a:ext cx="1817370" cy="227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763"/>
              </a:lnSpc>
            </a:pPr>
            <a:r>
              <a:rPr lang="en-US" sz="1425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Constraints</a:t>
            </a:r>
            <a:endParaRPr lang="en-US" sz="1425" dirty="0"/>
          </a:p>
        </p:txBody>
      </p:sp>
      <p:sp>
        <p:nvSpPr>
          <p:cNvPr id="26" name="Text 18"/>
          <p:cNvSpPr/>
          <p:nvPr/>
        </p:nvSpPr>
        <p:spPr>
          <a:xfrm>
            <a:off x="568732" y="5610255"/>
            <a:ext cx="3454628" cy="204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575"/>
              </a:lnSpc>
            </a:pPr>
            <a:r>
              <a:rPr lang="en-US" sz="108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 rules or limits apply?</a:t>
            </a:r>
            <a:endParaRPr lang="en-US" sz="1088" dirty="0"/>
          </a:p>
        </p:txBody>
      </p:sp>
      <p:sp>
        <p:nvSpPr>
          <p:cNvPr id="27" name="Text 19"/>
          <p:cNvSpPr/>
          <p:nvPr/>
        </p:nvSpPr>
        <p:spPr>
          <a:xfrm>
            <a:off x="568732" y="5885021"/>
            <a:ext cx="3454628" cy="204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575"/>
              </a:lnSpc>
            </a:pPr>
            <a:r>
              <a:rPr lang="en-US" sz="1088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EXAMPLE:</a:t>
            </a:r>
            <a:r>
              <a:rPr lang="en-US" sz="1088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"Keep it simple, 100 words"</a:t>
            </a:r>
            <a:endParaRPr lang="en-US" sz="1088" dirty="0"/>
          </a:p>
        </p:txBody>
      </p:sp>
      <p:pic>
        <p:nvPicPr>
          <p:cNvPr id="28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23362" y="3048865"/>
            <a:ext cx="2925991" cy="2925991"/>
          </a:xfrm>
          <a:prstGeom prst="rect">
            <a:avLst/>
          </a:prstGeom>
        </p:spPr>
      </p:pic>
      <p:pic>
        <p:nvPicPr>
          <p:cNvPr id="29" name="Image 7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56412" y="4947406"/>
            <a:ext cx="194221" cy="194221"/>
          </a:xfrm>
          <a:prstGeom prst="rect">
            <a:avLst/>
          </a:prstGeom>
        </p:spPr>
      </p:pic>
      <p:sp>
        <p:nvSpPr>
          <p:cNvPr id="30" name="Text 20"/>
          <p:cNvSpPr/>
          <p:nvPr/>
        </p:nvSpPr>
        <p:spPr>
          <a:xfrm>
            <a:off x="568732" y="6265516"/>
            <a:ext cx="5388441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38"/>
              </a:lnSpc>
            </a:pPr>
            <a:r>
              <a:rPr lang="en-US" sz="1688" b="1" dirty="0">
                <a:solidFill>
                  <a:srgbClr val="75BA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Remember:</a:t>
            </a:r>
            <a:r>
              <a:rPr lang="en-US" sz="1688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Use R-O-C-K every time you write a prompt!</a:t>
            </a:r>
            <a:endParaRPr lang="en-US" sz="1688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Words>2098</Words>
  <Application>Microsoft Office PowerPoint</Application>
  <PresentationFormat>Custom</PresentationFormat>
  <Paragraphs>280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Calibri</vt:lpstr>
      <vt:lpstr>Arial</vt:lpstr>
      <vt:lpstr>Barlow Light</vt:lpstr>
      <vt:lpstr>Barlow Bold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Real Saubhagya</cp:lastModifiedBy>
  <cp:revision>2</cp:revision>
  <dcterms:created xsi:type="dcterms:W3CDTF">2026-01-27T15:46:08Z</dcterms:created>
  <dcterms:modified xsi:type="dcterms:W3CDTF">2026-01-27T15:54:26Z</dcterms:modified>
</cp:coreProperties>
</file>